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713" r:id="rId2"/>
  </p:sldMasterIdLst>
  <p:notesMasterIdLst>
    <p:notesMasterId r:id="rId16"/>
  </p:notesMasterIdLst>
  <p:handoutMasterIdLst>
    <p:handoutMasterId r:id="rId17"/>
  </p:handoutMasterIdLst>
  <p:sldIdLst>
    <p:sldId id="316" r:id="rId3"/>
    <p:sldId id="333" r:id="rId4"/>
    <p:sldId id="591" r:id="rId5"/>
    <p:sldId id="616" r:id="rId6"/>
    <p:sldId id="579" r:id="rId7"/>
    <p:sldId id="587" r:id="rId8"/>
    <p:sldId id="588" r:id="rId9"/>
    <p:sldId id="615" r:id="rId10"/>
    <p:sldId id="613" r:id="rId11"/>
    <p:sldId id="612" r:id="rId12"/>
    <p:sldId id="586" r:id="rId13"/>
    <p:sldId id="608" r:id="rId14"/>
    <p:sldId id="614" r:id="rId1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92B"/>
    <a:srgbClr val="2273A5"/>
    <a:srgbClr val="C0C0C0"/>
    <a:srgbClr val="ADC8DD"/>
    <a:srgbClr val="162E38"/>
    <a:srgbClr val="163860"/>
    <a:srgbClr val="E6F2F6"/>
    <a:srgbClr val="1F84B3"/>
    <a:srgbClr val="0C1E2C"/>
    <a:srgbClr val="194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2" autoAdjust="0"/>
    <p:restoredTop sz="82599" autoAdjust="0"/>
  </p:normalViewPr>
  <p:slideViewPr>
    <p:cSldViewPr snapToGrid="0" snapToObjects="1">
      <p:cViewPr varScale="1">
        <p:scale>
          <a:sx n="92" d="100"/>
          <a:sy n="92" d="100"/>
        </p:scale>
        <p:origin x="19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64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149E1C-4438-5244-9727-01BAD57E1356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35F2288-E856-1845-B402-550D23636A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78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C94F9B-08E9-0C47-9B7F-A5395BCA5337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2AA0618-FAF0-4E45-9A1B-741F3298D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97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46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58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252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969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5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27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51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Jennifer/Caroline:</a:t>
            </a:r>
            <a:r>
              <a:rPr lang="en-US" baseline="0" dirty="0"/>
              <a:t> </a:t>
            </a:r>
            <a:r>
              <a:rPr lang="en-US" dirty="0"/>
              <a:t>Is there a way to print this out so people can refer back to it when we start discussing the list of projects?</a:t>
            </a:r>
          </a:p>
          <a:p>
            <a:endParaRPr lang="en-US" dirty="0"/>
          </a:p>
          <a:p>
            <a:r>
              <a:rPr lang="en-US" dirty="0"/>
              <a:t>Yes.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r>
              <a:rPr lang="en-US" dirty="0"/>
              <a:t>Is</a:t>
            </a:r>
            <a:r>
              <a:rPr lang="en-US" baseline="0" dirty="0"/>
              <a:t> #1 really a priority? Linking year one and two?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99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62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54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66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Jennifer/Caroline:</a:t>
            </a:r>
            <a:r>
              <a:rPr lang="en-US" baseline="0" dirty="0"/>
              <a:t> </a:t>
            </a:r>
            <a:r>
              <a:rPr lang="en-US" dirty="0"/>
              <a:t>Is there a way to print this out so people can refer back to it when we start discussing the list of projects?</a:t>
            </a:r>
          </a:p>
          <a:p>
            <a:endParaRPr lang="en-US" dirty="0"/>
          </a:p>
          <a:p>
            <a:r>
              <a:rPr lang="en-US" dirty="0"/>
              <a:t>Yes.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r>
              <a:rPr lang="en-US" dirty="0"/>
              <a:t>Is</a:t>
            </a:r>
            <a:r>
              <a:rPr lang="en-US" baseline="0" dirty="0"/>
              <a:t> #1 really a priority? Linking year one and two?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44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A0618-FAF0-4E45-9A1B-741F3298D5B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1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44148"/>
            <a:ext cx="6858000" cy="1470025"/>
          </a:xfrm>
          <a:solidFill>
            <a:srgbClr val="162E38">
              <a:alpha val="69804"/>
            </a:srgbClr>
          </a:solidFill>
        </p:spPr>
        <p:txBody>
          <a:bodyPr>
            <a:normAutofit/>
          </a:bodyPr>
          <a:lstStyle>
            <a:lvl1pPr>
              <a:defRPr sz="2600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74516"/>
            <a:ext cx="6400800" cy="1684909"/>
          </a:xfrm>
        </p:spPr>
        <p:txBody>
          <a:bodyPr>
            <a:noAutofit/>
          </a:bodyPr>
          <a:lstStyle>
            <a:lvl1pPr marL="0" indent="0" algn="ctr">
              <a:buNone/>
              <a:defRPr sz="1800" baseline="0">
                <a:solidFill>
                  <a:srgbClr val="1F84B3"/>
                </a:solidFill>
                <a:latin typeface="Arial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44108"/>
            <a:ext cx="9144000" cy="365125"/>
          </a:xfrm>
        </p:spPr>
        <p:txBody>
          <a:bodyPr/>
          <a:lstStyle>
            <a:lvl1pPr algn="ctr">
              <a:defRPr sz="135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0BEDE40F-D3E2-6B46-815D-1BAD0BFB0599}" type="datetime4">
              <a:rPr lang="en-US" smtClean="0"/>
              <a:pPr/>
              <a:t>November 7, 2017</a:t>
            </a:fld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5797296" y="727904"/>
            <a:ext cx="2075688" cy="301047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50" kern="1200" baseline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50" dirty="0">
                <a:solidFill>
                  <a:srgbClr val="1F84B3"/>
                </a:solidFill>
                <a:effectLst/>
              </a:rPr>
              <a:t>www.roadsafety.unc.edu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95720"/>
            <a:ext cx="3180229" cy="58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9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7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8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41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58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31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5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38610"/>
            <a:ext cx="9144000" cy="419393"/>
          </a:xfrm>
          <a:prstGeom prst="rect">
            <a:avLst/>
          </a:prstGeom>
          <a:solidFill>
            <a:srgbClr val="0C1E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/>
              <a:t>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38610"/>
            <a:ext cx="9144000" cy="60959"/>
          </a:xfrm>
          <a:prstGeom prst="rect">
            <a:avLst/>
          </a:prstGeom>
          <a:solidFill>
            <a:srgbClr val="E77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/>
              <a:t>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457827"/>
          </a:xfrm>
        </p:spPr>
        <p:txBody>
          <a:bodyPr>
            <a:noAutofit/>
          </a:bodyPr>
          <a:lstStyle>
            <a:lvl1pPr algn="l">
              <a:defRPr sz="2400">
                <a:solidFill>
                  <a:srgbClr val="1F84B3"/>
                </a:solidFill>
                <a:latin typeface="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2420"/>
            <a:ext cx="8229600" cy="5263744"/>
          </a:xfrm>
        </p:spPr>
        <p:txBody>
          <a:bodyPr/>
          <a:lstStyle>
            <a:lvl1pPr>
              <a:defRPr sz="2100">
                <a:latin typeface=""/>
              </a:defRPr>
            </a:lvl1pPr>
            <a:lvl2pPr>
              <a:defRPr sz="1800">
                <a:latin typeface=""/>
              </a:defRPr>
            </a:lvl2pPr>
            <a:lvl3pPr>
              <a:defRPr sz="1500">
                <a:latin typeface=""/>
              </a:defRPr>
            </a:lvl3pPr>
            <a:lvl4pPr>
              <a:defRPr sz="1350">
                <a:latin typeface=""/>
              </a:defRPr>
            </a:lvl4pPr>
            <a:lvl5pPr>
              <a:defRPr sz="1350">
                <a:latin typeface="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 tIns="0" bIns="0" anchor="b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www.roadsafety.unc.edu  |  </a:t>
            </a:r>
            <a:fld id="{1682C668-C39B-C54B-A3C8-79F9D24A2384}" type="datetime4">
              <a:rPr lang="en-US" smtClean="0"/>
              <a:pPr/>
              <a:t>November 7, 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17328"/>
            <a:ext cx="2133600" cy="228429"/>
          </a:xfrm>
        </p:spPr>
        <p:txBody>
          <a:bodyPr tIns="0" bIns="0" anchor="b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12258CD1-46C3-9144-9E82-08E65119BD8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548589"/>
            <a:ext cx="1114425" cy="19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5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0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8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3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2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7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F98E-9EE5-1544-850A-AE736FB7D2AC}" type="datetime4">
              <a:rPr lang="en-US" smtClean="0"/>
              <a:t>November 7,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58CD1-46C3-9144-9E82-08E65119B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26" r:id="rId3"/>
  </p:sldLayoutIdLst>
  <p:hf sldNum="0" hdr="0" ftr="0"/>
  <p:txStyles>
    <p:titleStyle>
      <a:lvl1pPr algn="ctr" defTabSz="3428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781FC-4691-4AAD-8542-975C00271165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3DEC-E855-4E12-BC77-2E2AC65448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0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Strategic Roadmap Discussion, Part 2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44108"/>
            <a:ext cx="9144000" cy="365125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  <p:pic>
        <p:nvPicPr>
          <p:cNvPr id="19" name="Picture 6" descr="http://152.2.173.188/utc/wp-content/themes/UTC_Custom/images/logo-un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24" y="4915255"/>
            <a:ext cx="2005168" cy="55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http://152.2.173.188/utc/wp-content/themes/UTC_Custom/images/logo-duk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969" y="4917485"/>
            <a:ext cx="123444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152.2.173.188/utc/wp-content/themes/UTC_Custom/images/logo-floridaatlanti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7" y="4911455"/>
            <a:ext cx="128381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http://152.2.173.188/utc/wp-content/themes/UTC_Custom/images/logo-ucberkele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181" y="4891112"/>
            <a:ext cx="1797409" cy="55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http://152.2.173.188/utc/wp-content/themes/UTC_Custom/images/logo-ut_knoxvill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075" y="4891112"/>
            <a:ext cx="773583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325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8174"/>
            <a:ext cx="8229600" cy="457827"/>
          </a:xfrm>
        </p:spPr>
        <p:txBody>
          <a:bodyPr/>
          <a:lstStyle/>
          <a:p>
            <a:pPr algn="ctr"/>
            <a:r>
              <a:rPr lang="en-US" sz="3200" dirty="0"/>
              <a:t>Summary and Next Steps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170686"/>
            <a:ext cx="8229600" cy="4578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42884" rtl="0" eaLnBrk="1" latinLnBrk="0" hangingPunct="1">
              <a:spcBef>
                <a:spcPct val="0"/>
              </a:spcBef>
              <a:buNone/>
              <a:defRPr sz="2400" kern="1200">
                <a:solidFill>
                  <a:srgbClr val="1F84B3"/>
                </a:solidFill>
                <a:latin typeface=""/>
                <a:ea typeface="+mj-ea"/>
                <a:cs typeface="+mj-cs"/>
              </a:defRPr>
            </a:lvl1pPr>
          </a:lstStyle>
          <a:p>
            <a:pPr algn="ctr"/>
            <a:r>
              <a:rPr lang="en-US" sz="3200" i="1" dirty="0" smtClean="0">
                <a:solidFill>
                  <a:srgbClr val="E7792B"/>
                </a:solidFill>
              </a:rPr>
              <a:t>2:55 </a:t>
            </a:r>
            <a:r>
              <a:rPr lang="en-US" sz="3200" i="1" dirty="0">
                <a:solidFill>
                  <a:srgbClr val="E7792B"/>
                </a:solidFill>
              </a:rPr>
              <a:t>PM </a:t>
            </a:r>
            <a:r>
              <a:rPr lang="en-US" sz="3200" i="1" dirty="0" smtClean="0">
                <a:solidFill>
                  <a:srgbClr val="E7792B"/>
                </a:solidFill>
              </a:rPr>
              <a:t>(5 </a:t>
            </a:r>
            <a:r>
              <a:rPr lang="en-US" sz="3200" i="1" dirty="0">
                <a:solidFill>
                  <a:srgbClr val="E7792B"/>
                </a:solidFill>
              </a:rPr>
              <a:t>mins)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1248418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002069"/>
          </a:xfrm>
        </p:spPr>
        <p:txBody>
          <a:bodyPr/>
          <a:lstStyle/>
          <a:p>
            <a:r>
              <a:rPr lang="en-US" sz="2800" dirty="0"/>
              <a:t>Next Steps for Year 2 Project </a:t>
            </a:r>
            <a:r>
              <a:rPr lang="en-US" sz="2800" dirty="0" smtClean="0"/>
              <a:t>Selection:</a:t>
            </a:r>
            <a:br>
              <a:rPr lang="en-US" sz="2800" dirty="0" smtClean="0"/>
            </a:br>
            <a:r>
              <a:rPr lang="en-US" sz="2800" dirty="0" smtClean="0"/>
              <a:t>Original Timeline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296" y="1656272"/>
            <a:ext cx="8656154" cy="476357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Today: Goal 3 priority activities</a:t>
            </a:r>
          </a:p>
          <a:p>
            <a:pPr>
              <a:lnSpc>
                <a:spcPct val="120000"/>
              </a:lnSpc>
            </a:pPr>
            <a:r>
              <a:rPr lang="en-US" sz="1800" b="1" dirty="0"/>
              <a:t>By Nov 17: Two-page project descriptions with budget due (using template provided)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By Nov 21: Circulate write-ups for review by up to 3 ADs not leading effort and 1 external person with content expertise </a:t>
            </a:r>
          </a:p>
          <a:p>
            <a:pPr>
              <a:lnSpc>
                <a:spcPct val="120000"/>
              </a:lnSpc>
            </a:pPr>
            <a:r>
              <a:rPr lang="en-US" sz="1800" b="1" dirty="0"/>
              <a:t>By Dec 5: Reviewers submit technical feedback (to strengthen the project and feed into the work plan)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By Dec 5: HSRC will be considering budgets/ financial capacity</a:t>
            </a:r>
          </a:p>
          <a:p>
            <a:pPr>
              <a:lnSpc>
                <a:spcPct val="120000"/>
              </a:lnSpc>
            </a:pPr>
            <a:r>
              <a:rPr lang="en-US" sz="1800" b="1" dirty="0"/>
              <a:t>By Dec 15: HSRC will provide feedback and formal approval for Year 2 activities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By Jan 31: Work plans/DMPs for Year 2 projects are due</a:t>
            </a:r>
            <a:endParaRPr lang="en-US" sz="1600" b="1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2777474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8174"/>
            <a:ext cx="8229600" cy="457827"/>
          </a:xfrm>
        </p:spPr>
        <p:txBody>
          <a:bodyPr/>
          <a:lstStyle/>
          <a:p>
            <a:pPr algn="ctr"/>
            <a:r>
              <a:rPr lang="en-US" sz="3200" dirty="0"/>
              <a:t>Final Questions/Comments?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1976978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All team admin call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44108"/>
            <a:ext cx="9144000" cy="365125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  <p:pic>
        <p:nvPicPr>
          <p:cNvPr id="19" name="Picture 6" descr="http://152.2.173.188/utc/wp-content/themes/UTC_Custom/images/logo-un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24" y="4915255"/>
            <a:ext cx="2005168" cy="55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http://152.2.173.188/utc/wp-content/themes/UTC_Custom/images/logo-duk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969" y="4917485"/>
            <a:ext cx="123444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152.2.173.188/utc/wp-content/themes/UTC_Custom/images/logo-floridaatlanti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7" y="4911455"/>
            <a:ext cx="128381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http://152.2.173.188/utc/wp-content/themes/UTC_Custom/images/logo-ucberkele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181" y="4891112"/>
            <a:ext cx="1797409" cy="55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http://152.2.173.188/utc/wp-content/themes/UTC_Custom/images/logo-ut_knoxvill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075" y="4891112"/>
            <a:ext cx="773583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79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610600" cy="661531"/>
          </a:xfrm>
        </p:spPr>
        <p:txBody>
          <a:bodyPr/>
          <a:lstStyle/>
          <a:p>
            <a:r>
              <a:rPr lang="en-US" sz="3200" dirty="0"/>
              <a:t>CSCRS Strategic Roadmap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709"/>
            <a:ext cx="8610600" cy="5004169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/>
              <a:t>Oct 25: Discussed Goal 1 and 2</a:t>
            </a:r>
          </a:p>
          <a:p>
            <a:pPr lvl="0"/>
            <a:r>
              <a:rPr lang="en-US" sz="2800" dirty="0" smtClean="0"/>
              <a:t>Individual/small-group follow up</a:t>
            </a:r>
          </a:p>
          <a:p>
            <a:pPr lvl="0"/>
            <a:r>
              <a:rPr lang="en-US" sz="2800" dirty="0" smtClean="0"/>
              <a:t>Today: Discuss Goal 3</a:t>
            </a:r>
          </a:p>
          <a:p>
            <a:pPr lvl="0"/>
            <a:r>
              <a:rPr lang="en-US" sz="2800" dirty="0" smtClean="0"/>
              <a:t>Goal: Strong sense of Year 2 projects by Nov 17</a:t>
            </a:r>
          </a:p>
          <a:p>
            <a:pPr lvl="1"/>
            <a:r>
              <a:rPr lang="en-US" dirty="0" smtClean="0"/>
              <a:t>Consider budget constraints</a:t>
            </a:r>
          </a:p>
          <a:p>
            <a:pPr lvl="1"/>
            <a:r>
              <a:rPr lang="en-US" dirty="0" smtClean="0"/>
              <a:t>Put most impactful, relevant, and timely ideas forward</a:t>
            </a:r>
          </a:p>
          <a:p>
            <a:pPr lvl="1"/>
            <a:r>
              <a:rPr lang="en-US" dirty="0" smtClean="0"/>
              <a:t>Requires input from PIs, prioritization by ADs, and coordination as a whole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3664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42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Goal 3 discussion </a:t>
            </a:r>
            <a:r>
              <a:rPr lang="en-US" sz="32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62420"/>
            <a:ext cx="8566879" cy="52637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The </a:t>
            </a:r>
            <a:r>
              <a:rPr lang="en-US" sz="2400" i="1" dirty="0"/>
              <a:t>purpose of this meeting is NOT to vote on specific </a:t>
            </a:r>
            <a:r>
              <a:rPr lang="en-US" sz="2400" i="1" dirty="0" smtClean="0"/>
              <a:t>ideas, </a:t>
            </a:r>
            <a:r>
              <a:rPr lang="en-US" sz="2400" i="1" dirty="0"/>
              <a:t>but </a:t>
            </a:r>
            <a:r>
              <a:rPr lang="en-US" sz="2400" i="1" dirty="0" smtClean="0"/>
              <a:t>to have a </a:t>
            </a:r>
            <a:r>
              <a:rPr lang="en-US" sz="2400" i="1" dirty="0"/>
              <a:t>group conversation about overarching priorities in the near and longer term and how these priority areas fit across the resources that each campus has.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Today, we plan to: </a:t>
            </a:r>
          </a:p>
          <a:p>
            <a:pPr>
              <a:buFontTx/>
              <a:buChar char="-"/>
            </a:pPr>
            <a:r>
              <a:rPr lang="en-US" sz="2400" dirty="0"/>
              <a:t>Discuss potential activities/ideas under Goal 3</a:t>
            </a:r>
          </a:p>
          <a:p>
            <a:pPr>
              <a:buFontTx/>
              <a:buChar char="-"/>
            </a:pPr>
            <a:r>
              <a:rPr lang="en-US" sz="2400" dirty="0"/>
              <a:t>Objectively go through the </a:t>
            </a:r>
            <a:r>
              <a:rPr lang="en-US" sz="2400" dirty="0" smtClean="0"/>
              <a:t>ideas and outstanding questions </a:t>
            </a:r>
            <a:r>
              <a:rPr lang="en-US" sz="2400" dirty="0"/>
              <a:t>and consider which are most important/highest priority to help accomplish goal</a:t>
            </a:r>
          </a:p>
          <a:p>
            <a:pPr>
              <a:buFontTx/>
              <a:buChar char="-"/>
            </a:pPr>
            <a:r>
              <a:rPr lang="en-US" sz="2400" dirty="0"/>
              <a:t>Consider timeline, direction, and leadership/collaboration opportunities of all activities (incl. limited budget and match)</a:t>
            </a:r>
          </a:p>
          <a:p>
            <a:pPr marL="0" indent="0">
              <a:buNone/>
            </a:pPr>
            <a:endParaRPr lang="en-US" sz="2400" i="1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174329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813931"/>
          </a:xfrm>
        </p:spPr>
        <p:txBody>
          <a:bodyPr/>
          <a:lstStyle/>
          <a:p>
            <a:r>
              <a:rPr lang="en-US" sz="3200" dirty="0"/>
              <a:t>Considerations for today’s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7428"/>
            <a:ext cx="8229600" cy="492873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Which </a:t>
            </a:r>
            <a:r>
              <a:rPr lang="en-US" sz="2400" dirty="0"/>
              <a:t>ideas have the most potential to help us reach our goals and objectives</a:t>
            </a:r>
            <a:r>
              <a:rPr lang="en-US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Which activities conducted in Year 1 should be continued and/or expanded in Year 2?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Do you see </a:t>
            </a:r>
            <a:r>
              <a:rPr lang="en-US" sz="2400" dirty="0" smtClean="0"/>
              <a:t>coordination potential across campuses?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How do Goal 3 activities relate to other goals, if at all?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How do these ideas align with your budget available for education (e.g., separate from research and PD)?</a:t>
            </a:r>
            <a:endParaRPr lang="en-US" sz="24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213792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9430"/>
            <a:ext cx="8229600" cy="1423531"/>
          </a:xfrm>
        </p:spPr>
        <p:txBody>
          <a:bodyPr/>
          <a:lstStyle/>
          <a:p>
            <a:r>
              <a:rPr lang="en-US" sz="2800" dirty="0"/>
              <a:t>Goal 3: A growing body of students and future leaders are engaged and well-trained in road safety principles and Safe Systems approaches and methods. (pg. 14)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792114"/>
              </p:ext>
            </p:extLst>
          </p:nvPr>
        </p:nvGraphicFramePr>
        <p:xfrm>
          <a:off x="457200" y="2705035"/>
          <a:ext cx="8229601" cy="2804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11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2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4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59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5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02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Year 1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Year 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Year 3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Year 4/5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10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3-1: Develop and deliver courses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E-7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E-7 (cont’d)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E-7 (cont’d)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E-7 (cont’d)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0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3-2: Engage students through activities and professional opportunities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E-1; E-5; E-6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E-6 (cont’d)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E-6 (cont’d)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E-6 (cont’d)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10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3-3: Develop mentorship and internship opportunities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3-3-1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10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3-4: Provide exposure to road safety principles in K-12 settings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E-2; E-3; E-4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Continue any?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88" marR="6708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  <p:sp>
        <p:nvSpPr>
          <p:cNvPr id="3" name="Rectangle 2"/>
          <p:cNvSpPr/>
          <p:nvPr/>
        </p:nvSpPr>
        <p:spPr>
          <a:xfrm>
            <a:off x="5555411" y="4261449"/>
            <a:ext cx="1173193" cy="12479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Goal 3: Objectives 3-1 &amp; 3-2 (see pg. 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Objective 3-1: Develop and deliver courses at consortium member universities that integrate CSCRS concepts to help students analyze and evaluate road safety issues, principles, processes/procedures; understand their role in a multidisciplinary, Safe Systems approach; and apply innovative tools, methods, and solutions. </a:t>
            </a:r>
            <a:endParaRPr lang="en-US" sz="1400" b="1" i="1" dirty="0"/>
          </a:p>
          <a:p>
            <a:r>
              <a:rPr lang="en-US" sz="1300" b="1" i="1" dirty="0"/>
              <a:t>3-1 Current Activities: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E-7: UNC, UC-B, UT-K course development, which integrates safe systems approaches and other CSCRS research findings </a:t>
            </a:r>
            <a:endParaRPr lang="en-US" sz="1300" b="1" i="1" dirty="0"/>
          </a:p>
          <a:p>
            <a:r>
              <a:rPr lang="en-US" sz="1300" b="1" i="1" dirty="0"/>
              <a:t>3-1 Potential Future Activities: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Continue updating/offering courses on a yearly basis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Increase offerings at Duke and FAU?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Consider the need for on-line/web-based course offerings?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Engage with ITE student chapters to share course materials/resources and expand the students “impacted” by CSCRS beyond consortium universities?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Objective 3-2: Engage students at all consortium member campuses through student-directed activities and professional opportunities.</a:t>
            </a:r>
          </a:p>
          <a:p>
            <a:r>
              <a:rPr lang="en-US" sz="1300" b="1" i="1" dirty="0"/>
              <a:t>3-2 Current Activities: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E-1, E-5: Seminar series offered at UNC and UT-K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E-6: Manage student scholarship programs and distribute travel funds (E-6)</a:t>
            </a:r>
          </a:p>
          <a:p>
            <a:r>
              <a:rPr lang="en-US" sz="1300" b="1" i="1" dirty="0"/>
              <a:t>3-2 Potential Future Activities: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Continue offering student scholarships and travel funds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Continue offering seminars (many of which began or were being planned in 2017)?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64332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Goal 3: Objectives 3-3 &amp; 3-4 (see pgs. 14-15)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2218"/>
            <a:ext cx="8229600" cy="5003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Objective 3-3: Develop mentorship and internship opportunities for students to engage in critical thinking about road safety issues from a variety of disciplinary perspectives and connect with traditional and non-traditional partners.</a:t>
            </a:r>
          </a:p>
          <a:p>
            <a:r>
              <a:rPr lang="en-US" sz="1300" b="1" i="1" dirty="0"/>
              <a:t>3-3 Current Activities: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None in Year 1</a:t>
            </a:r>
          </a:p>
          <a:p>
            <a:r>
              <a:rPr lang="en-US" sz="1300" b="1" i="1" dirty="0"/>
              <a:t>3-3 Potential Future Activities: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Develop internship program/opportunities (see Appendix B for details)</a:t>
            </a:r>
          </a:p>
          <a:p>
            <a:pPr marL="0" indent="0">
              <a:buNone/>
            </a:pPr>
            <a:r>
              <a:rPr lang="en-US" sz="1500" dirty="0"/>
              <a:t> </a:t>
            </a:r>
          </a:p>
          <a:p>
            <a:pPr marL="0" indent="0">
              <a:buNone/>
            </a:pPr>
            <a:r>
              <a:rPr lang="en-US" sz="1600" b="1" dirty="0"/>
              <a:t>Objective 3-4: Provide exposure to road safety principles in K-12 settings, to enhance early interest in traffic safety work.</a:t>
            </a:r>
            <a:endParaRPr lang="en-US" sz="1600" dirty="0"/>
          </a:p>
          <a:p>
            <a:r>
              <a:rPr lang="en-US" sz="1300" b="1" i="1" dirty="0"/>
              <a:t>3-4 Current Activities: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E-2: Perform research and planning to identify needed k-12 activities for the future (E-2), particularly those that can tap into existing programs or networks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E-3, E-4: Engage K-12 in age-appropriate activities related to traffic safety principles and innovative technologies</a:t>
            </a:r>
            <a:endParaRPr lang="en-US" sz="1300" b="1" dirty="0"/>
          </a:p>
          <a:p>
            <a:r>
              <a:rPr lang="en-US" sz="1300" b="1" i="1" dirty="0"/>
              <a:t>3-4 Potential Future Activities: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/>
              <a:t>Apply recommendations from E-2 project when developing/implementing K-12 activities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221567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813931"/>
          </a:xfrm>
        </p:spPr>
        <p:txBody>
          <a:bodyPr/>
          <a:lstStyle/>
          <a:p>
            <a:r>
              <a:rPr lang="en-US" sz="3200" dirty="0"/>
              <a:t>Considerations for today’s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7428"/>
            <a:ext cx="8229600" cy="492873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Which </a:t>
            </a:r>
            <a:r>
              <a:rPr lang="en-US" sz="2400" dirty="0"/>
              <a:t>ideas have the most potential to help us reach our goals and objectives</a:t>
            </a:r>
            <a:r>
              <a:rPr lang="en-US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Which activities conducted in Year 1 should be continued and/or expanded in Year 2?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Do you see </a:t>
            </a:r>
            <a:r>
              <a:rPr lang="en-US" sz="2400" dirty="0" smtClean="0"/>
              <a:t>coordination potential across campuses?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How do Goal 3 activities relate to other goals, if at all?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How do these ideas align with your budget available for education (e.g., separate from research and PD)?</a:t>
            </a:r>
            <a:endParaRPr lang="en-US" sz="24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409896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8174"/>
            <a:ext cx="8229600" cy="457827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E7792B"/>
                </a:solidFill>
              </a:rPr>
              <a:t>Time to move on to next item!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662" y="3186112"/>
            <a:ext cx="1152525" cy="1152525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/>
          <a:lstStyle/>
          <a:p>
            <a:r>
              <a:rPr lang="en-US" dirty="0"/>
              <a:t>www.roadsafety.unc.edu  |  November 8, 2017</a:t>
            </a:r>
          </a:p>
        </p:txBody>
      </p:sp>
    </p:spTree>
    <p:extLst>
      <p:ext uri="{BB962C8B-B14F-4D97-AF65-F5344CB8AC3E}">
        <p14:creationId xmlns:p14="http://schemas.microsoft.com/office/powerpoint/2010/main" val="2109815961"/>
      </p:ext>
    </p:extLst>
  </p:cSld>
  <p:clrMapOvr>
    <a:masterClrMapping/>
  </p:clrMapOvr>
</p:sld>
</file>

<file path=ppt/theme/theme1.xml><?xml version="1.0" encoding="utf-8"?>
<a:theme xmlns:a="http://schemas.openxmlformats.org/drawingml/2006/main" name="HSRC">
  <a:themeElements>
    <a:clrScheme name="Custom 4">
      <a:dk1>
        <a:srgbClr val="0C1E2C"/>
      </a:dk1>
      <a:lt1>
        <a:srgbClr val="FFFFFE"/>
      </a:lt1>
      <a:dk2>
        <a:srgbClr val="0C1E2C"/>
      </a:dk2>
      <a:lt2>
        <a:srgbClr val="FFFFFE"/>
      </a:lt2>
      <a:accent1>
        <a:srgbClr val="0C1E2C"/>
      </a:accent1>
      <a:accent2>
        <a:srgbClr val="194160"/>
      </a:accent2>
      <a:accent3>
        <a:srgbClr val="2273A5"/>
      </a:accent3>
      <a:accent4>
        <a:srgbClr val="ADC8DD"/>
      </a:accent4>
      <a:accent5>
        <a:srgbClr val="E6F2F6"/>
      </a:accent5>
      <a:accent6>
        <a:srgbClr val="E6F2F6"/>
      </a:accent6>
      <a:hlink>
        <a:srgbClr val="2273A5"/>
      </a:hlink>
      <a:folHlink>
        <a:srgbClr val="ADC8D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HSRC.thmx</Template>
  <TotalTime>9298</TotalTime>
  <Words>893</Words>
  <Application>Microsoft Office PowerPoint</Application>
  <PresentationFormat>On-screen Show (4:3)</PresentationFormat>
  <Paragraphs>132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HSRC</vt:lpstr>
      <vt:lpstr>Custom Design</vt:lpstr>
      <vt:lpstr>Strategic Roadmap Discussion, Part 2</vt:lpstr>
      <vt:lpstr>CSCRS Strategic Roadmap Discussion</vt:lpstr>
      <vt:lpstr>Goal 3 discussion objectives</vt:lpstr>
      <vt:lpstr>Considerations for today’s discussion</vt:lpstr>
      <vt:lpstr>Goal 3: A growing body of students and future leaders are engaged and well-trained in road safety principles and Safe Systems approaches and methods. (pg. 14)</vt:lpstr>
      <vt:lpstr>Goal 3: Objectives 3-1 &amp; 3-2 (see pg. 14)</vt:lpstr>
      <vt:lpstr>Goal 3: Objectives 3-3 &amp; 3-4 (see pgs. 14-15)</vt:lpstr>
      <vt:lpstr>Considerations for today’s discussion</vt:lpstr>
      <vt:lpstr>Time to move on to next item! </vt:lpstr>
      <vt:lpstr>Summary and Next Steps</vt:lpstr>
      <vt:lpstr>Next Steps for Year 2 Project Selection: Original Timeline</vt:lpstr>
      <vt:lpstr>Final Questions/Comments?</vt:lpstr>
      <vt:lpstr>All team admin call</vt:lpstr>
    </vt:vector>
  </TitlesOfParts>
  <Company>Highway Safety Research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Sandt;Caroline Mozingo</dc:creator>
  <cp:lastModifiedBy>Sandt, Laura</cp:lastModifiedBy>
  <cp:revision>235</cp:revision>
  <cp:lastPrinted>2017-10-25T13:07:52Z</cp:lastPrinted>
  <dcterms:created xsi:type="dcterms:W3CDTF">2015-12-15T18:50:40Z</dcterms:created>
  <dcterms:modified xsi:type="dcterms:W3CDTF">2017-11-08T18:42:36Z</dcterms:modified>
</cp:coreProperties>
</file>