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heme/themeOverride1.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 id="2147483713" r:id="rId2"/>
  </p:sldMasterIdLst>
  <p:notesMasterIdLst>
    <p:notesMasterId r:id="rId29"/>
  </p:notesMasterIdLst>
  <p:handoutMasterIdLst>
    <p:handoutMasterId r:id="rId30"/>
  </p:handoutMasterIdLst>
  <p:sldIdLst>
    <p:sldId id="316" r:id="rId3"/>
    <p:sldId id="333" r:id="rId4"/>
    <p:sldId id="594" r:id="rId5"/>
    <p:sldId id="591" r:id="rId6"/>
    <p:sldId id="592" r:id="rId7"/>
    <p:sldId id="593" r:id="rId8"/>
    <p:sldId id="529" r:id="rId9"/>
    <p:sldId id="577" r:id="rId10"/>
    <p:sldId id="578" r:id="rId11"/>
    <p:sldId id="579" r:id="rId12"/>
    <p:sldId id="576" r:id="rId13"/>
    <p:sldId id="581" r:id="rId14"/>
    <p:sldId id="595" r:id="rId15"/>
    <p:sldId id="598" r:id="rId16"/>
    <p:sldId id="584" r:id="rId17"/>
    <p:sldId id="587" r:id="rId18"/>
    <p:sldId id="588" r:id="rId19"/>
    <p:sldId id="599" r:id="rId20"/>
    <p:sldId id="585" r:id="rId21"/>
    <p:sldId id="589" r:id="rId22"/>
    <p:sldId id="590" r:id="rId23"/>
    <p:sldId id="601" r:id="rId24"/>
    <p:sldId id="606" r:id="rId25"/>
    <p:sldId id="586" r:id="rId26"/>
    <p:sldId id="608" r:id="rId27"/>
    <p:sldId id="605" r:id="rId28"/>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792B"/>
    <a:srgbClr val="2273A5"/>
    <a:srgbClr val="C0C0C0"/>
    <a:srgbClr val="ADC8DD"/>
    <a:srgbClr val="162E38"/>
    <a:srgbClr val="163860"/>
    <a:srgbClr val="E6F2F6"/>
    <a:srgbClr val="1F84B3"/>
    <a:srgbClr val="0C1E2C"/>
    <a:srgbClr val="19416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85" autoAdjust="0"/>
    <p:restoredTop sz="82599" autoAdjust="0"/>
  </p:normalViewPr>
  <p:slideViewPr>
    <p:cSldViewPr snapToGrid="0" snapToObjects="1">
      <p:cViewPr varScale="1">
        <p:scale>
          <a:sx n="83" d="100"/>
          <a:sy n="83" d="100"/>
        </p:scale>
        <p:origin x="2056"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4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4820"/>
          </a:xfrm>
          <a:prstGeom prst="rect">
            <a:avLst/>
          </a:prstGeom>
        </p:spPr>
        <p:txBody>
          <a:bodyPr vert="horz" lIns="93177" tIns="46589" rIns="93177" bIns="46589" rtlCol="0"/>
          <a:lstStyle>
            <a:lvl1pPr algn="r">
              <a:defRPr sz="1200"/>
            </a:lvl1pPr>
          </a:lstStyle>
          <a:p>
            <a:fld id="{97149E1C-4438-5244-9727-01BAD57E1356}" type="datetimeFigureOut">
              <a:rPr lang="en-US" smtClean="0"/>
              <a:t>10/25/2017</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3177" tIns="46589" rIns="93177" bIns="46589" rtlCol="0" anchor="b"/>
          <a:lstStyle>
            <a:lvl1pPr algn="r">
              <a:defRPr sz="1200"/>
            </a:lvl1pPr>
          </a:lstStyle>
          <a:p>
            <a:fld id="{C35F2288-E856-1845-B402-550D23636A65}" type="slidenum">
              <a:rPr lang="en-US" smtClean="0"/>
              <a:t>‹#›</a:t>
            </a:fld>
            <a:endParaRPr lang="en-US" dirty="0"/>
          </a:p>
        </p:txBody>
      </p:sp>
    </p:spTree>
    <p:extLst>
      <p:ext uri="{BB962C8B-B14F-4D97-AF65-F5344CB8AC3E}">
        <p14:creationId xmlns:p14="http://schemas.microsoft.com/office/powerpoint/2010/main" val="26066786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B1C94F9B-08E9-0C47-9B7F-A5395BCA5337}" type="datetimeFigureOut">
              <a:rPr lang="en-US" smtClean="0"/>
              <a:t>10/25/2017</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12AA0618-FAF0-4E45-9A1B-741F3298D5BB}" type="slidenum">
              <a:rPr lang="en-US" smtClean="0"/>
              <a:t>‹#›</a:t>
            </a:fld>
            <a:endParaRPr lang="en-US" dirty="0"/>
          </a:p>
        </p:txBody>
      </p:sp>
    </p:spTree>
    <p:extLst>
      <p:ext uri="{BB962C8B-B14F-4D97-AF65-F5344CB8AC3E}">
        <p14:creationId xmlns:p14="http://schemas.microsoft.com/office/powerpoint/2010/main" val="33616976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1</a:t>
            </a:fld>
            <a:endParaRPr lang="en-US" dirty="0"/>
          </a:p>
        </p:txBody>
      </p:sp>
    </p:spTree>
    <p:extLst>
      <p:ext uri="{BB962C8B-B14F-4D97-AF65-F5344CB8AC3E}">
        <p14:creationId xmlns:p14="http://schemas.microsoft.com/office/powerpoint/2010/main" val="2304846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AA0618-FAF0-4E45-9A1B-741F3298D5BB}" type="slidenum">
              <a:rPr lang="en-US" smtClean="0"/>
              <a:t>10</a:t>
            </a:fld>
            <a:endParaRPr lang="en-US" dirty="0"/>
          </a:p>
        </p:txBody>
      </p:sp>
    </p:spTree>
    <p:extLst>
      <p:ext uri="{BB962C8B-B14F-4D97-AF65-F5344CB8AC3E}">
        <p14:creationId xmlns:p14="http://schemas.microsoft.com/office/powerpoint/2010/main" val="2032262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AA0618-FAF0-4E45-9A1B-741F3298D5BB}" type="slidenum">
              <a:rPr lang="en-US" smtClean="0"/>
              <a:t>11</a:t>
            </a:fld>
            <a:endParaRPr lang="en-US" dirty="0"/>
          </a:p>
        </p:txBody>
      </p:sp>
    </p:spTree>
    <p:extLst>
      <p:ext uri="{BB962C8B-B14F-4D97-AF65-F5344CB8AC3E}">
        <p14:creationId xmlns:p14="http://schemas.microsoft.com/office/powerpoint/2010/main" val="1676805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12</a:t>
            </a:fld>
            <a:endParaRPr lang="en-US" dirty="0"/>
          </a:p>
        </p:txBody>
      </p:sp>
    </p:spTree>
    <p:extLst>
      <p:ext uri="{BB962C8B-B14F-4D97-AF65-F5344CB8AC3E}">
        <p14:creationId xmlns:p14="http://schemas.microsoft.com/office/powerpoint/2010/main" val="3979848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13</a:t>
            </a:fld>
            <a:endParaRPr lang="en-US" dirty="0"/>
          </a:p>
        </p:txBody>
      </p:sp>
    </p:spTree>
    <p:extLst>
      <p:ext uri="{BB962C8B-B14F-4D97-AF65-F5344CB8AC3E}">
        <p14:creationId xmlns:p14="http://schemas.microsoft.com/office/powerpoint/2010/main" val="2109022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14</a:t>
            </a:fld>
            <a:endParaRPr lang="en-US" dirty="0"/>
          </a:p>
        </p:txBody>
      </p:sp>
    </p:spTree>
    <p:extLst>
      <p:ext uri="{BB962C8B-B14F-4D97-AF65-F5344CB8AC3E}">
        <p14:creationId xmlns:p14="http://schemas.microsoft.com/office/powerpoint/2010/main" val="409550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AA0618-FAF0-4E45-9A1B-741F3298D5BB}" type="slidenum">
              <a:rPr lang="en-US" smtClean="0"/>
              <a:t>15</a:t>
            </a:fld>
            <a:endParaRPr lang="en-US" dirty="0"/>
          </a:p>
        </p:txBody>
      </p:sp>
    </p:spTree>
    <p:extLst>
      <p:ext uri="{BB962C8B-B14F-4D97-AF65-F5344CB8AC3E}">
        <p14:creationId xmlns:p14="http://schemas.microsoft.com/office/powerpoint/2010/main" val="2447896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AA0618-FAF0-4E45-9A1B-741F3298D5BB}" type="slidenum">
              <a:rPr lang="en-US" smtClean="0"/>
              <a:t>16</a:t>
            </a:fld>
            <a:endParaRPr lang="en-US" dirty="0"/>
          </a:p>
        </p:txBody>
      </p:sp>
    </p:spTree>
    <p:extLst>
      <p:ext uri="{BB962C8B-B14F-4D97-AF65-F5344CB8AC3E}">
        <p14:creationId xmlns:p14="http://schemas.microsoft.com/office/powerpoint/2010/main" val="1424954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17</a:t>
            </a:fld>
            <a:endParaRPr lang="en-US" dirty="0"/>
          </a:p>
        </p:txBody>
      </p:sp>
    </p:spTree>
    <p:extLst>
      <p:ext uri="{BB962C8B-B14F-4D97-AF65-F5344CB8AC3E}">
        <p14:creationId xmlns:p14="http://schemas.microsoft.com/office/powerpoint/2010/main" val="14002664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18</a:t>
            </a:fld>
            <a:endParaRPr lang="en-US" dirty="0"/>
          </a:p>
        </p:txBody>
      </p:sp>
    </p:spTree>
    <p:extLst>
      <p:ext uri="{BB962C8B-B14F-4D97-AF65-F5344CB8AC3E}">
        <p14:creationId xmlns:p14="http://schemas.microsoft.com/office/powerpoint/2010/main" val="1187242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19</a:t>
            </a:fld>
            <a:endParaRPr lang="en-US" dirty="0"/>
          </a:p>
        </p:txBody>
      </p:sp>
    </p:spTree>
    <p:extLst>
      <p:ext uri="{BB962C8B-B14F-4D97-AF65-F5344CB8AC3E}">
        <p14:creationId xmlns:p14="http://schemas.microsoft.com/office/powerpoint/2010/main" val="869750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AA0618-FAF0-4E45-9A1B-741F3298D5BB}" type="slidenum">
              <a:rPr lang="en-US" smtClean="0"/>
              <a:t>2</a:t>
            </a:fld>
            <a:endParaRPr lang="en-US" dirty="0"/>
          </a:p>
        </p:txBody>
      </p:sp>
    </p:spTree>
    <p:extLst>
      <p:ext uri="{BB962C8B-B14F-4D97-AF65-F5344CB8AC3E}">
        <p14:creationId xmlns:p14="http://schemas.microsoft.com/office/powerpoint/2010/main" val="10132275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20</a:t>
            </a:fld>
            <a:endParaRPr lang="en-US" dirty="0"/>
          </a:p>
        </p:txBody>
      </p:sp>
    </p:spTree>
    <p:extLst>
      <p:ext uri="{BB962C8B-B14F-4D97-AF65-F5344CB8AC3E}">
        <p14:creationId xmlns:p14="http://schemas.microsoft.com/office/powerpoint/2010/main" val="12348678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21</a:t>
            </a:fld>
            <a:endParaRPr lang="en-US" dirty="0"/>
          </a:p>
        </p:txBody>
      </p:sp>
    </p:spTree>
    <p:extLst>
      <p:ext uri="{BB962C8B-B14F-4D97-AF65-F5344CB8AC3E}">
        <p14:creationId xmlns:p14="http://schemas.microsoft.com/office/powerpoint/2010/main" val="19386149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22</a:t>
            </a:fld>
            <a:endParaRPr lang="en-US" dirty="0"/>
          </a:p>
        </p:txBody>
      </p:sp>
    </p:spTree>
    <p:extLst>
      <p:ext uri="{BB962C8B-B14F-4D97-AF65-F5344CB8AC3E}">
        <p14:creationId xmlns:p14="http://schemas.microsoft.com/office/powerpoint/2010/main" val="21011392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23</a:t>
            </a:fld>
            <a:endParaRPr lang="en-US" dirty="0"/>
          </a:p>
        </p:txBody>
      </p:sp>
    </p:spTree>
    <p:extLst>
      <p:ext uri="{BB962C8B-B14F-4D97-AF65-F5344CB8AC3E}">
        <p14:creationId xmlns:p14="http://schemas.microsoft.com/office/powerpoint/2010/main" val="41666011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24</a:t>
            </a:fld>
            <a:endParaRPr lang="en-US" dirty="0"/>
          </a:p>
        </p:txBody>
      </p:sp>
    </p:spTree>
    <p:extLst>
      <p:ext uri="{BB962C8B-B14F-4D97-AF65-F5344CB8AC3E}">
        <p14:creationId xmlns:p14="http://schemas.microsoft.com/office/powerpoint/2010/main" val="32922528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25</a:t>
            </a:fld>
            <a:endParaRPr lang="en-US" dirty="0"/>
          </a:p>
        </p:txBody>
      </p:sp>
    </p:spTree>
    <p:extLst>
      <p:ext uri="{BB962C8B-B14F-4D97-AF65-F5344CB8AC3E}">
        <p14:creationId xmlns:p14="http://schemas.microsoft.com/office/powerpoint/2010/main" val="15679695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26</a:t>
            </a:fld>
            <a:endParaRPr lang="en-US" dirty="0"/>
          </a:p>
        </p:txBody>
      </p:sp>
    </p:spTree>
    <p:extLst>
      <p:ext uri="{BB962C8B-B14F-4D97-AF65-F5344CB8AC3E}">
        <p14:creationId xmlns:p14="http://schemas.microsoft.com/office/powerpoint/2010/main" val="1641055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3</a:t>
            </a:fld>
            <a:endParaRPr lang="en-US" dirty="0"/>
          </a:p>
        </p:txBody>
      </p:sp>
    </p:spTree>
    <p:extLst>
      <p:ext uri="{BB962C8B-B14F-4D97-AF65-F5344CB8AC3E}">
        <p14:creationId xmlns:p14="http://schemas.microsoft.com/office/powerpoint/2010/main" val="2290771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4</a:t>
            </a:fld>
            <a:endParaRPr lang="en-US" dirty="0"/>
          </a:p>
        </p:txBody>
      </p:sp>
    </p:spTree>
    <p:extLst>
      <p:ext uri="{BB962C8B-B14F-4D97-AF65-F5344CB8AC3E}">
        <p14:creationId xmlns:p14="http://schemas.microsoft.com/office/powerpoint/2010/main" val="4133151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AA0618-FAF0-4E45-9A1B-741F3298D5BB}" type="slidenum">
              <a:rPr lang="en-US" smtClean="0"/>
              <a:t>5</a:t>
            </a:fld>
            <a:endParaRPr lang="en-US" dirty="0"/>
          </a:p>
        </p:txBody>
      </p:sp>
    </p:spTree>
    <p:extLst>
      <p:ext uri="{BB962C8B-B14F-4D97-AF65-F5344CB8AC3E}">
        <p14:creationId xmlns:p14="http://schemas.microsoft.com/office/powerpoint/2010/main" val="3198158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AA0618-FAF0-4E45-9A1B-741F3298D5BB}" type="slidenum">
              <a:rPr lang="en-US" smtClean="0"/>
              <a:t>6</a:t>
            </a:fld>
            <a:endParaRPr lang="en-US" dirty="0"/>
          </a:p>
        </p:txBody>
      </p:sp>
    </p:spTree>
    <p:extLst>
      <p:ext uri="{BB962C8B-B14F-4D97-AF65-F5344CB8AC3E}">
        <p14:creationId xmlns:p14="http://schemas.microsoft.com/office/powerpoint/2010/main" val="2460102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12AA0618-FAF0-4E45-9A1B-741F3298D5BB}" type="slidenum">
              <a:rPr lang="en-US" smtClean="0"/>
              <a:t>7</a:t>
            </a:fld>
            <a:endParaRPr lang="en-US" dirty="0"/>
          </a:p>
        </p:txBody>
      </p:sp>
    </p:spTree>
    <p:extLst>
      <p:ext uri="{BB962C8B-B14F-4D97-AF65-F5344CB8AC3E}">
        <p14:creationId xmlns:p14="http://schemas.microsoft.com/office/powerpoint/2010/main" val="564004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AA0618-FAF0-4E45-9A1B-741F3298D5BB}" type="slidenum">
              <a:rPr lang="en-US" smtClean="0"/>
              <a:t>8</a:t>
            </a:fld>
            <a:endParaRPr lang="en-US" dirty="0"/>
          </a:p>
        </p:txBody>
      </p:sp>
    </p:spTree>
    <p:extLst>
      <p:ext uri="{BB962C8B-B14F-4D97-AF65-F5344CB8AC3E}">
        <p14:creationId xmlns:p14="http://schemas.microsoft.com/office/powerpoint/2010/main" val="2281625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AA0618-FAF0-4E45-9A1B-741F3298D5BB}" type="slidenum">
              <a:rPr lang="en-US" smtClean="0"/>
              <a:t>9</a:t>
            </a:fld>
            <a:endParaRPr lang="en-US" dirty="0"/>
          </a:p>
        </p:txBody>
      </p:sp>
    </p:spTree>
    <p:extLst>
      <p:ext uri="{BB962C8B-B14F-4D97-AF65-F5344CB8AC3E}">
        <p14:creationId xmlns:p14="http://schemas.microsoft.com/office/powerpoint/2010/main" val="772605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944148"/>
            <a:ext cx="6858000" cy="1470025"/>
          </a:xfrm>
          <a:solidFill>
            <a:srgbClr val="162E38">
              <a:alpha val="69804"/>
            </a:srgbClr>
          </a:solidFill>
        </p:spPr>
        <p:txBody>
          <a:bodyPr>
            <a:normAutofit/>
          </a:bodyPr>
          <a:lstStyle>
            <a:lvl1pPr>
              <a:defRPr sz="2600" baseline="0">
                <a:solidFill>
                  <a:schemeClr val="bg1"/>
                </a:solidFill>
                <a:latin typeface="Arial"/>
              </a:defRPr>
            </a:lvl1pPr>
          </a:lstStyle>
          <a:p>
            <a:r>
              <a:rPr lang="en-US" dirty="0"/>
              <a:t>Click to edit Master title style</a:t>
            </a:r>
          </a:p>
        </p:txBody>
      </p:sp>
      <p:sp>
        <p:nvSpPr>
          <p:cNvPr id="3" name="Subtitle 2"/>
          <p:cNvSpPr>
            <a:spLocks noGrp="1"/>
          </p:cNvSpPr>
          <p:nvPr>
            <p:ph type="subTitle" idx="1"/>
          </p:nvPr>
        </p:nvSpPr>
        <p:spPr>
          <a:xfrm>
            <a:off x="1371600" y="4374516"/>
            <a:ext cx="6400800" cy="1684909"/>
          </a:xfrm>
        </p:spPr>
        <p:txBody>
          <a:bodyPr>
            <a:noAutofit/>
          </a:bodyPr>
          <a:lstStyle>
            <a:lvl1pPr marL="0" indent="0" algn="ctr">
              <a:buNone/>
              <a:defRPr sz="1800" baseline="0">
                <a:solidFill>
                  <a:srgbClr val="1F84B3"/>
                </a:solidFill>
                <a:latin typeface="Arial"/>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0" y="6444108"/>
            <a:ext cx="9144000" cy="365125"/>
          </a:xfrm>
        </p:spPr>
        <p:txBody>
          <a:bodyPr/>
          <a:lstStyle>
            <a:lvl1pPr algn="ctr">
              <a:defRPr sz="1350" baseline="0">
                <a:solidFill>
                  <a:schemeClr val="bg1"/>
                </a:solidFill>
                <a:latin typeface="Arial" charset="0"/>
              </a:defRPr>
            </a:lvl1pPr>
          </a:lstStyle>
          <a:p>
            <a:fld id="{0BEDE40F-D3E2-6B46-815D-1BAD0BFB0599}" type="datetime4">
              <a:rPr lang="en-US" smtClean="0"/>
              <a:pPr/>
              <a:t>October 25, 2017</a:t>
            </a:fld>
            <a:endParaRPr lang="en-US" dirty="0"/>
          </a:p>
        </p:txBody>
      </p:sp>
      <p:sp>
        <p:nvSpPr>
          <p:cNvPr id="7" name="Date Placeholder 3"/>
          <p:cNvSpPr txBox="1">
            <a:spLocks/>
          </p:cNvSpPr>
          <p:nvPr userDrawn="1"/>
        </p:nvSpPr>
        <p:spPr>
          <a:xfrm>
            <a:off x="5797296" y="727904"/>
            <a:ext cx="2075688" cy="301047"/>
          </a:xfrm>
          <a:prstGeom prst="rect">
            <a:avLst/>
          </a:prstGeom>
          <a:effectLst/>
        </p:spPr>
        <p:txBody>
          <a:bodyPr vert="horz" lIns="91440" tIns="45720" rIns="91440" bIns="45720" rtlCol="0" anchor="ctr"/>
          <a:lstStyle>
            <a:defPPr>
              <a:defRPr lang="en-US"/>
            </a:defPPr>
            <a:lvl1pPr marL="0" algn="ctr" defTabSz="457200" rtl="0" eaLnBrk="1" latinLnBrk="0" hangingPunct="1">
              <a:defRPr sz="1350" kern="1200" baseline="0">
                <a:solidFill>
                  <a:schemeClr val="bg1"/>
                </a:solidFill>
                <a:latin typeface="Arial"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350" dirty="0">
                <a:solidFill>
                  <a:srgbClr val="1F84B3"/>
                </a:solidFill>
                <a:effectLst/>
              </a:rPr>
              <a:t>www.roadsafety.unc.edu</a:t>
            </a: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71600" y="395720"/>
            <a:ext cx="3180229" cy="588085"/>
          </a:xfrm>
          <a:prstGeom prst="rect">
            <a:avLst/>
          </a:prstGeom>
        </p:spPr>
      </p:pic>
    </p:spTree>
    <p:extLst>
      <p:ext uri="{BB962C8B-B14F-4D97-AF65-F5344CB8AC3E}">
        <p14:creationId xmlns:p14="http://schemas.microsoft.com/office/powerpoint/2010/main" val="3081695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128427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3729386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830041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1737658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3068231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215875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0" y="6438610"/>
            <a:ext cx="9144000" cy="419393"/>
          </a:xfrm>
          <a:prstGeom prst="rect">
            <a:avLst/>
          </a:prstGeom>
          <a:solidFill>
            <a:srgbClr val="0C1E2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dirty="0"/>
              <a:t>  </a:t>
            </a:r>
          </a:p>
        </p:txBody>
      </p:sp>
      <p:sp>
        <p:nvSpPr>
          <p:cNvPr id="8" name="Rectangle 7"/>
          <p:cNvSpPr/>
          <p:nvPr userDrawn="1"/>
        </p:nvSpPr>
        <p:spPr>
          <a:xfrm>
            <a:off x="0" y="6438610"/>
            <a:ext cx="9144000" cy="60959"/>
          </a:xfrm>
          <a:prstGeom prst="rect">
            <a:avLst/>
          </a:prstGeom>
          <a:solidFill>
            <a:srgbClr val="E7792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dirty="0"/>
              <a:t>  </a:t>
            </a:r>
          </a:p>
        </p:txBody>
      </p:sp>
      <p:sp>
        <p:nvSpPr>
          <p:cNvPr id="2" name="Title 1"/>
          <p:cNvSpPr>
            <a:spLocks noGrp="1"/>
          </p:cNvSpPr>
          <p:nvPr>
            <p:ph type="title"/>
          </p:nvPr>
        </p:nvSpPr>
        <p:spPr>
          <a:xfrm>
            <a:off x="457200" y="274640"/>
            <a:ext cx="8229600" cy="457827"/>
          </a:xfrm>
        </p:spPr>
        <p:txBody>
          <a:bodyPr>
            <a:noAutofit/>
          </a:bodyPr>
          <a:lstStyle>
            <a:lvl1pPr algn="l">
              <a:defRPr sz="2400">
                <a:solidFill>
                  <a:srgbClr val="1F84B3"/>
                </a:solidFill>
                <a:latin typeface=""/>
              </a:defRPr>
            </a:lvl1pPr>
          </a:lstStyle>
          <a:p>
            <a:r>
              <a:rPr lang="en-US" dirty="0"/>
              <a:t>Click to edit Master title style</a:t>
            </a:r>
          </a:p>
        </p:txBody>
      </p:sp>
      <p:sp>
        <p:nvSpPr>
          <p:cNvPr id="3" name="Content Placeholder 2"/>
          <p:cNvSpPr>
            <a:spLocks noGrp="1"/>
          </p:cNvSpPr>
          <p:nvPr>
            <p:ph idx="1"/>
          </p:nvPr>
        </p:nvSpPr>
        <p:spPr>
          <a:xfrm>
            <a:off x="457200" y="862420"/>
            <a:ext cx="8229600" cy="5263744"/>
          </a:xfrm>
        </p:spPr>
        <p:txBody>
          <a:bodyPr/>
          <a:lstStyle>
            <a:lvl1pPr>
              <a:defRPr sz="2100">
                <a:latin typeface=""/>
              </a:defRPr>
            </a:lvl1pPr>
            <a:lvl2pPr>
              <a:defRPr sz="1800">
                <a:latin typeface=""/>
              </a:defRPr>
            </a:lvl2pPr>
            <a:lvl3pPr>
              <a:defRPr sz="1500">
                <a:latin typeface=""/>
              </a:defRPr>
            </a:lvl3pPr>
            <a:lvl4pPr>
              <a:defRPr sz="1350">
                <a:latin typeface=""/>
              </a:defRPr>
            </a:lvl4pPr>
            <a:lvl5pPr>
              <a:defRPr sz="1350">
                <a:latin typefac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571626" y="6550321"/>
            <a:ext cx="4981574" cy="195436"/>
          </a:xfrm>
        </p:spPr>
        <p:txBody>
          <a:bodyPr tIns="0" bIns="0" anchor="b" anchorCtr="0"/>
          <a:lstStyle>
            <a:lvl1pPr>
              <a:defRPr baseline="0">
                <a:solidFill>
                  <a:schemeClr val="bg1"/>
                </a:solidFill>
              </a:defRPr>
            </a:lvl1pPr>
          </a:lstStyle>
          <a:p>
            <a:r>
              <a:rPr lang="en-US" dirty="0"/>
              <a:t>www.roadsafety.unc.edu  |  </a:t>
            </a:r>
            <a:fld id="{1682C668-C39B-C54B-A3C8-79F9D24A2384}" type="datetime4">
              <a:rPr lang="en-US" smtClean="0"/>
              <a:pPr/>
              <a:t>October 25, 2017</a:t>
            </a:fld>
            <a:endParaRPr lang="en-US" dirty="0"/>
          </a:p>
        </p:txBody>
      </p:sp>
      <p:sp>
        <p:nvSpPr>
          <p:cNvPr id="6" name="Slide Number Placeholder 5"/>
          <p:cNvSpPr>
            <a:spLocks noGrp="1"/>
          </p:cNvSpPr>
          <p:nvPr>
            <p:ph type="sldNum" sz="quarter" idx="12"/>
          </p:nvPr>
        </p:nvSpPr>
        <p:spPr>
          <a:xfrm>
            <a:off x="6553200" y="6517328"/>
            <a:ext cx="2133600" cy="228429"/>
          </a:xfrm>
        </p:spPr>
        <p:txBody>
          <a:bodyPr tIns="0" bIns="0" anchor="b" anchorCtr="0"/>
          <a:lstStyle>
            <a:lvl1pPr>
              <a:defRPr baseline="0">
                <a:solidFill>
                  <a:schemeClr val="bg1"/>
                </a:solidFill>
              </a:defRPr>
            </a:lvl1pPr>
          </a:lstStyle>
          <a:p>
            <a:fld id="{12258CD1-46C3-9144-9E82-08E65119BD87}"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548589"/>
            <a:ext cx="1114425" cy="197168"/>
          </a:xfrm>
          <a:prstGeom prst="rect">
            <a:avLst/>
          </a:prstGeom>
        </p:spPr>
      </p:pic>
    </p:spTree>
    <p:extLst>
      <p:ext uri="{BB962C8B-B14F-4D97-AF65-F5344CB8AC3E}">
        <p14:creationId xmlns:p14="http://schemas.microsoft.com/office/powerpoint/2010/main" val="3072954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3685702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1223384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99513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463021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78997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3284291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B781FC-4691-4AAD-8542-975C00271165}" type="datetimeFigureOut">
              <a:rPr lang="en-US" smtClean="0"/>
              <a:t>10/25/2017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E93DEC-E855-4E12-BC77-2E2AC65448A0}" type="slidenum">
              <a:rPr lang="en-US" smtClean="0"/>
              <a:t>‹#›</a:t>
            </a:fld>
            <a:endParaRPr lang="en-US" dirty="0"/>
          </a:p>
        </p:txBody>
      </p:sp>
    </p:spTree>
    <p:extLst>
      <p:ext uri="{BB962C8B-B14F-4D97-AF65-F5344CB8AC3E}">
        <p14:creationId xmlns:p14="http://schemas.microsoft.com/office/powerpoint/2010/main" val="3118230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8CDF98E-9EE5-1544-850A-AE736FB7D2AC}" type="datetime4">
              <a:rPr lang="en-US" smtClean="0"/>
              <a:t>October 25, 2017</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258CD1-46C3-9144-9E82-08E65119BD87}" type="slidenum">
              <a:rPr lang="en-US" smtClean="0"/>
              <a:t>‹#›</a:t>
            </a:fld>
            <a:endParaRPr lang="en-US" dirty="0"/>
          </a:p>
        </p:txBody>
      </p:sp>
    </p:spTree>
    <p:extLst>
      <p:ext uri="{BB962C8B-B14F-4D97-AF65-F5344CB8AC3E}">
        <p14:creationId xmlns:p14="http://schemas.microsoft.com/office/powerpoint/2010/main" val="31594994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726" r:id="rId3"/>
  </p:sldLayoutIdLst>
  <p:hf sldNum="0" hdr="0" ftr="0"/>
  <p:txStyles>
    <p:titleStyle>
      <a:lvl1pPr algn="ctr" defTabSz="342884" rtl="0" eaLnBrk="1" latinLnBrk="0" hangingPunct="1">
        <a:spcBef>
          <a:spcPct val="0"/>
        </a:spcBef>
        <a:buNone/>
        <a:defRPr sz="3300" kern="1200">
          <a:solidFill>
            <a:schemeClr val="tx1"/>
          </a:solidFill>
          <a:latin typeface="+mj-lt"/>
          <a:ea typeface="+mj-ea"/>
          <a:cs typeface="+mj-cs"/>
        </a:defRPr>
      </a:lvl1pPr>
    </p:titleStyle>
    <p:bodyStyle>
      <a:lvl1pPr marL="257162" indent="-257162" algn="l" defTabSz="342884" rtl="0" eaLnBrk="1" latinLnBrk="0" hangingPunct="1">
        <a:spcBef>
          <a:spcPct val="20000"/>
        </a:spcBef>
        <a:buFont typeface="Arial"/>
        <a:buChar char="•"/>
        <a:defRPr sz="2400" kern="1200">
          <a:solidFill>
            <a:schemeClr val="tx1"/>
          </a:solidFill>
          <a:latin typeface="+mn-lt"/>
          <a:ea typeface="+mn-ea"/>
          <a:cs typeface="+mn-cs"/>
        </a:defRPr>
      </a:lvl1pPr>
      <a:lvl2pPr marL="557185" indent="-214303" algn="l" defTabSz="342884" rtl="0" eaLnBrk="1" latinLnBrk="0" hangingPunct="1">
        <a:spcBef>
          <a:spcPct val="20000"/>
        </a:spcBef>
        <a:buFont typeface="Arial"/>
        <a:buChar char="–"/>
        <a:defRPr sz="2100" kern="1200">
          <a:solidFill>
            <a:schemeClr val="tx1"/>
          </a:solidFill>
          <a:latin typeface="+mn-lt"/>
          <a:ea typeface="+mn-ea"/>
          <a:cs typeface="+mn-cs"/>
        </a:defRPr>
      </a:lvl2pPr>
      <a:lvl3pPr marL="857207" indent="-171442" algn="l" defTabSz="342884" rtl="0" eaLnBrk="1" latinLnBrk="0" hangingPunct="1">
        <a:spcBef>
          <a:spcPct val="20000"/>
        </a:spcBef>
        <a:buFont typeface="Arial"/>
        <a:buChar char="•"/>
        <a:defRPr sz="1800" kern="1200">
          <a:solidFill>
            <a:schemeClr val="tx1"/>
          </a:solidFill>
          <a:latin typeface="+mn-lt"/>
          <a:ea typeface="+mn-ea"/>
          <a:cs typeface="+mn-cs"/>
        </a:defRPr>
      </a:lvl3pPr>
      <a:lvl4pPr marL="1200090" indent="-171442" algn="l" defTabSz="342884" rtl="0" eaLnBrk="1" latinLnBrk="0" hangingPunct="1">
        <a:spcBef>
          <a:spcPct val="20000"/>
        </a:spcBef>
        <a:buFont typeface="Arial"/>
        <a:buChar char="–"/>
        <a:defRPr sz="1500" kern="1200">
          <a:solidFill>
            <a:schemeClr val="tx1"/>
          </a:solidFill>
          <a:latin typeface="+mn-lt"/>
          <a:ea typeface="+mn-ea"/>
          <a:cs typeface="+mn-cs"/>
        </a:defRPr>
      </a:lvl4pPr>
      <a:lvl5pPr marL="1542974" indent="-171442" algn="l" defTabSz="342884" rtl="0" eaLnBrk="1" latinLnBrk="0" hangingPunct="1">
        <a:spcBef>
          <a:spcPct val="20000"/>
        </a:spcBef>
        <a:buFont typeface="Arial"/>
        <a:buChar char="»"/>
        <a:defRPr sz="1500" kern="1200">
          <a:solidFill>
            <a:schemeClr val="tx1"/>
          </a:solidFill>
          <a:latin typeface="+mn-lt"/>
          <a:ea typeface="+mn-ea"/>
          <a:cs typeface="+mn-cs"/>
        </a:defRPr>
      </a:lvl5pPr>
      <a:lvl6pPr marL="1885856" indent="-171442" algn="l" defTabSz="342884" rtl="0" eaLnBrk="1" latinLnBrk="0" hangingPunct="1">
        <a:spcBef>
          <a:spcPct val="20000"/>
        </a:spcBef>
        <a:buFont typeface="Arial"/>
        <a:buChar char="•"/>
        <a:defRPr sz="1500" kern="1200">
          <a:solidFill>
            <a:schemeClr val="tx1"/>
          </a:solidFill>
          <a:latin typeface="+mn-lt"/>
          <a:ea typeface="+mn-ea"/>
          <a:cs typeface="+mn-cs"/>
        </a:defRPr>
      </a:lvl6pPr>
      <a:lvl7pPr marL="2228739" indent="-171442" algn="l" defTabSz="342884" rtl="0" eaLnBrk="1" latinLnBrk="0" hangingPunct="1">
        <a:spcBef>
          <a:spcPct val="20000"/>
        </a:spcBef>
        <a:buFont typeface="Arial"/>
        <a:buChar char="•"/>
        <a:defRPr sz="1500" kern="1200">
          <a:solidFill>
            <a:schemeClr val="tx1"/>
          </a:solidFill>
          <a:latin typeface="+mn-lt"/>
          <a:ea typeface="+mn-ea"/>
          <a:cs typeface="+mn-cs"/>
        </a:defRPr>
      </a:lvl7pPr>
      <a:lvl8pPr marL="2571622" indent="-171442" algn="l" defTabSz="342884" rtl="0" eaLnBrk="1" latinLnBrk="0" hangingPunct="1">
        <a:spcBef>
          <a:spcPct val="20000"/>
        </a:spcBef>
        <a:buFont typeface="Arial"/>
        <a:buChar char="•"/>
        <a:defRPr sz="1500" kern="1200">
          <a:solidFill>
            <a:schemeClr val="tx1"/>
          </a:solidFill>
          <a:latin typeface="+mn-lt"/>
          <a:ea typeface="+mn-ea"/>
          <a:cs typeface="+mn-cs"/>
        </a:defRPr>
      </a:lvl8pPr>
      <a:lvl9pPr marL="2914505" indent="-171442" algn="l" defTabSz="342884"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84" rtl="0" eaLnBrk="1" latinLnBrk="0" hangingPunct="1">
        <a:defRPr sz="1350" kern="1200">
          <a:solidFill>
            <a:schemeClr val="tx1"/>
          </a:solidFill>
          <a:latin typeface="+mn-lt"/>
          <a:ea typeface="+mn-ea"/>
          <a:cs typeface="+mn-cs"/>
        </a:defRPr>
      </a:lvl1pPr>
      <a:lvl2pPr marL="342884" algn="l" defTabSz="342884" rtl="0" eaLnBrk="1" latinLnBrk="0" hangingPunct="1">
        <a:defRPr sz="1350" kern="1200">
          <a:solidFill>
            <a:schemeClr val="tx1"/>
          </a:solidFill>
          <a:latin typeface="+mn-lt"/>
          <a:ea typeface="+mn-ea"/>
          <a:cs typeface="+mn-cs"/>
        </a:defRPr>
      </a:lvl2pPr>
      <a:lvl3pPr marL="685766" algn="l" defTabSz="342884" rtl="0" eaLnBrk="1" latinLnBrk="0" hangingPunct="1">
        <a:defRPr sz="1350" kern="1200">
          <a:solidFill>
            <a:schemeClr val="tx1"/>
          </a:solidFill>
          <a:latin typeface="+mn-lt"/>
          <a:ea typeface="+mn-ea"/>
          <a:cs typeface="+mn-cs"/>
        </a:defRPr>
      </a:lvl3pPr>
      <a:lvl4pPr marL="1028649" algn="l" defTabSz="342884" rtl="0" eaLnBrk="1" latinLnBrk="0" hangingPunct="1">
        <a:defRPr sz="1350" kern="1200">
          <a:solidFill>
            <a:schemeClr val="tx1"/>
          </a:solidFill>
          <a:latin typeface="+mn-lt"/>
          <a:ea typeface="+mn-ea"/>
          <a:cs typeface="+mn-cs"/>
        </a:defRPr>
      </a:lvl4pPr>
      <a:lvl5pPr marL="1371532" algn="l" defTabSz="342884" rtl="0" eaLnBrk="1" latinLnBrk="0" hangingPunct="1">
        <a:defRPr sz="1350" kern="1200">
          <a:solidFill>
            <a:schemeClr val="tx1"/>
          </a:solidFill>
          <a:latin typeface="+mn-lt"/>
          <a:ea typeface="+mn-ea"/>
          <a:cs typeface="+mn-cs"/>
        </a:defRPr>
      </a:lvl5pPr>
      <a:lvl6pPr marL="1714415" algn="l" defTabSz="342884" rtl="0" eaLnBrk="1" latinLnBrk="0" hangingPunct="1">
        <a:defRPr sz="1350" kern="1200">
          <a:solidFill>
            <a:schemeClr val="tx1"/>
          </a:solidFill>
          <a:latin typeface="+mn-lt"/>
          <a:ea typeface="+mn-ea"/>
          <a:cs typeface="+mn-cs"/>
        </a:defRPr>
      </a:lvl6pPr>
      <a:lvl7pPr marL="2057297" algn="l" defTabSz="342884" rtl="0" eaLnBrk="1" latinLnBrk="0" hangingPunct="1">
        <a:defRPr sz="1350" kern="1200">
          <a:solidFill>
            <a:schemeClr val="tx1"/>
          </a:solidFill>
          <a:latin typeface="+mn-lt"/>
          <a:ea typeface="+mn-ea"/>
          <a:cs typeface="+mn-cs"/>
        </a:defRPr>
      </a:lvl7pPr>
      <a:lvl8pPr marL="2400180" algn="l" defTabSz="342884" rtl="0" eaLnBrk="1" latinLnBrk="0" hangingPunct="1">
        <a:defRPr sz="1350" kern="1200">
          <a:solidFill>
            <a:schemeClr val="tx1"/>
          </a:solidFill>
          <a:latin typeface="+mn-lt"/>
          <a:ea typeface="+mn-ea"/>
          <a:cs typeface="+mn-cs"/>
        </a:defRPr>
      </a:lvl8pPr>
      <a:lvl9pPr marL="2743064" algn="l" defTabSz="342884"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781FC-4691-4AAD-8542-975C00271165}" type="datetimeFigureOut">
              <a:rPr lang="en-US" smtClean="0"/>
              <a:t>10/25/2017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E93DEC-E855-4E12-BC77-2E2AC65448A0}" type="slidenum">
              <a:rPr lang="en-US" smtClean="0"/>
              <a:t>‹#›</a:t>
            </a:fld>
            <a:endParaRPr lang="en-US" dirty="0"/>
          </a:p>
        </p:txBody>
      </p:sp>
    </p:spTree>
    <p:extLst>
      <p:ext uri="{BB962C8B-B14F-4D97-AF65-F5344CB8AC3E}">
        <p14:creationId xmlns:p14="http://schemas.microsoft.com/office/powerpoint/2010/main" val="58590514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Autofit/>
          </a:bodyPr>
          <a:lstStyle/>
          <a:p>
            <a:r>
              <a:rPr lang="en-US" sz="4400" dirty="0"/>
              <a:t>Strategic Roadmap Discussion, Part 1</a:t>
            </a:r>
          </a:p>
        </p:txBody>
      </p:sp>
      <p:sp>
        <p:nvSpPr>
          <p:cNvPr id="7" name="Date Placeholder 3"/>
          <p:cNvSpPr>
            <a:spLocks noGrp="1"/>
          </p:cNvSpPr>
          <p:nvPr>
            <p:ph type="dt" sz="half" idx="10"/>
          </p:nvPr>
        </p:nvSpPr>
        <p:spPr>
          <a:xfrm>
            <a:off x="0" y="6444108"/>
            <a:ext cx="9144000" cy="365125"/>
          </a:xfrm>
        </p:spPr>
        <p:txBody>
          <a:bodyPr/>
          <a:lstStyle/>
          <a:p>
            <a:r>
              <a:rPr lang="en-US" dirty="0"/>
              <a:t>www.roadsafety.unc.edu  |  October 25, 2017</a:t>
            </a:r>
          </a:p>
        </p:txBody>
      </p:sp>
      <p:pic>
        <p:nvPicPr>
          <p:cNvPr id="19" name="Picture 6" descr="http://152.2.173.188/utc/wp-content/themes/UTC_Custom/images/logo-un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24" y="4915255"/>
            <a:ext cx="2005168" cy="55087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http://152.2.173.188/utc/wp-content/themes/UTC_Custom/images/logo-duk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9969" y="4917485"/>
            <a:ext cx="1234441" cy="54864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152.2.173.188/utc/wp-content/themes/UTC_Custom/images/logo-floridaatlantic.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0387" y="4911455"/>
            <a:ext cx="1283817" cy="54864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0" descr="http://152.2.173.188/utc/wp-content/themes/UTC_Custom/images/logo-ucberkeley.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30181" y="4891112"/>
            <a:ext cx="1797409" cy="55135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2" descr="http://152.2.173.188/utc/wp-content/themes/UTC_Custom/images/logo-ut_knoxville.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65075" y="4891112"/>
            <a:ext cx="773583" cy="548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6325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9430"/>
            <a:ext cx="8229600" cy="1423531"/>
          </a:xfrm>
        </p:spPr>
        <p:txBody>
          <a:bodyPr/>
          <a:lstStyle/>
          <a:p>
            <a:r>
              <a:rPr lang="en-US" sz="2800" dirty="0"/>
              <a:t>Goal 3: A growing body of students and future leaders are engaged and well-trained in road safety principles and Safe Systems approaches and methods. (pg. 14)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88255901"/>
              </p:ext>
            </p:extLst>
          </p:nvPr>
        </p:nvGraphicFramePr>
        <p:xfrm>
          <a:off x="457200" y="2705035"/>
          <a:ext cx="8229601" cy="2804361"/>
        </p:xfrm>
        <a:graphic>
          <a:graphicData uri="http://schemas.openxmlformats.org/drawingml/2006/table">
            <a:tbl>
              <a:tblPr firstRow="1" firstCol="1" bandRow="1">
                <a:tableStyleId>{5C22544A-7EE6-4342-B048-85BDC9FD1C3A}</a:tableStyleId>
              </a:tblPr>
              <a:tblGrid>
                <a:gridCol w="3731159">
                  <a:extLst>
                    <a:ext uri="{9D8B030D-6E8A-4147-A177-3AD203B41FA5}">
                      <a16:colId xmlns:a16="http://schemas.microsoft.com/office/drawing/2014/main" val="20000"/>
                    </a:ext>
                  </a:extLst>
                </a:gridCol>
                <a:gridCol w="1342949">
                  <a:extLst>
                    <a:ext uri="{9D8B030D-6E8A-4147-A177-3AD203B41FA5}">
                      <a16:colId xmlns:a16="http://schemas.microsoft.com/office/drawing/2014/main" val="20001"/>
                    </a:ext>
                  </a:extLst>
                </a:gridCol>
                <a:gridCol w="1184956">
                  <a:extLst>
                    <a:ext uri="{9D8B030D-6E8A-4147-A177-3AD203B41FA5}">
                      <a16:colId xmlns:a16="http://schemas.microsoft.com/office/drawing/2014/main" val="20002"/>
                    </a:ext>
                  </a:extLst>
                </a:gridCol>
                <a:gridCol w="1105958">
                  <a:extLst>
                    <a:ext uri="{9D8B030D-6E8A-4147-A177-3AD203B41FA5}">
                      <a16:colId xmlns:a16="http://schemas.microsoft.com/office/drawing/2014/main" val="20003"/>
                    </a:ext>
                  </a:extLst>
                </a:gridCol>
                <a:gridCol w="864579">
                  <a:extLst>
                    <a:ext uri="{9D8B030D-6E8A-4147-A177-3AD203B41FA5}">
                      <a16:colId xmlns:a16="http://schemas.microsoft.com/office/drawing/2014/main" val="20004"/>
                    </a:ext>
                  </a:extLst>
                </a:gridCol>
              </a:tblGrid>
              <a:tr h="360297">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1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2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3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4/5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0"/>
                  </a:ext>
                </a:extLst>
              </a:tr>
              <a:tr h="611016">
                <a:tc>
                  <a:txBody>
                    <a:bodyPr/>
                    <a:lstStyle/>
                    <a:p>
                      <a:pPr marL="0" marR="0">
                        <a:lnSpc>
                          <a:spcPct val="107000"/>
                        </a:lnSpc>
                        <a:spcBef>
                          <a:spcPts val="0"/>
                        </a:spcBef>
                        <a:spcAft>
                          <a:spcPts val="0"/>
                        </a:spcAft>
                      </a:pPr>
                      <a:r>
                        <a:rPr lang="en-US" sz="1400" dirty="0">
                          <a:effectLst/>
                        </a:rPr>
                        <a:t>3-1: Develop and deliver courses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E-7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E-7 (cont’d)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E-7 (cont’d)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E-7 (cont’d)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1"/>
                  </a:ext>
                </a:extLst>
              </a:tr>
              <a:tr h="611016">
                <a:tc>
                  <a:txBody>
                    <a:bodyPr/>
                    <a:lstStyle/>
                    <a:p>
                      <a:pPr marL="0" marR="0">
                        <a:lnSpc>
                          <a:spcPct val="107000"/>
                        </a:lnSpc>
                        <a:spcBef>
                          <a:spcPts val="0"/>
                        </a:spcBef>
                        <a:spcAft>
                          <a:spcPts val="0"/>
                        </a:spcAft>
                      </a:pPr>
                      <a:r>
                        <a:rPr lang="en-US" sz="1400" dirty="0">
                          <a:effectLst/>
                        </a:rPr>
                        <a:t>3-2: Engage students through activities and professional opportunities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E-1; E-5; E-6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E-6 (cont’d)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E-6 (cont’d)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E-6 (cont’d)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2"/>
                  </a:ext>
                </a:extLst>
              </a:tr>
              <a:tr h="611016">
                <a:tc>
                  <a:txBody>
                    <a:bodyPr/>
                    <a:lstStyle/>
                    <a:p>
                      <a:pPr marL="0" marR="0">
                        <a:lnSpc>
                          <a:spcPct val="107000"/>
                        </a:lnSpc>
                        <a:spcBef>
                          <a:spcPts val="0"/>
                        </a:spcBef>
                        <a:spcAft>
                          <a:spcPts val="0"/>
                        </a:spcAft>
                      </a:pPr>
                      <a:r>
                        <a:rPr lang="en-US" sz="1400" dirty="0">
                          <a:effectLst/>
                        </a:rPr>
                        <a:t>3-3: Develop mentorship and internship opportunities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None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3-3-1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3"/>
                  </a:ext>
                </a:extLst>
              </a:tr>
              <a:tr h="611016">
                <a:tc>
                  <a:txBody>
                    <a:bodyPr/>
                    <a:lstStyle/>
                    <a:p>
                      <a:pPr marL="0" marR="0">
                        <a:lnSpc>
                          <a:spcPct val="107000"/>
                        </a:lnSpc>
                        <a:spcBef>
                          <a:spcPts val="0"/>
                        </a:spcBef>
                        <a:spcAft>
                          <a:spcPts val="0"/>
                        </a:spcAft>
                      </a:pPr>
                      <a:r>
                        <a:rPr lang="en-US" sz="1400" dirty="0">
                          <a:effectLst/>
                        </a:rPr>
                        <a:t>3-4: Provide exposure to road safety principles in K-12 settings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E-2; E-3; E-4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Continue any?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4"/>
                  </a:ext>
                </a:extLst>
              </a:tr>
            </a:tbl>
          </a:graphicData>
        </a:graphic>
      </p:graphicFrame>
      <p:sp>
        <p:nvSpPr>
          <p:cNvPr id="6"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104147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219" y="199374"/>
            <a:ext cx="8588829" cy="635695"/>
          </a:xfrm>
        </p:spPr>
        <p:txBody>
          <a:bodyPr/>
          <a:lstStyle/>
          <a:p>
            <a:r>
              <a:rPr lang="en-US" sz="3200" dirty="0"/>
              <a:t>Traffic Safety Snapshot (pg. 5)</a:t>
            </a:r>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3"/>
          <p:cNvSpPr>
            <a:spLocks noChangeArrowheads="1"/>
          </p:cNvSpPr>
          <p:nvPr/>
        </p:nvSpPr>
        <p:spPr bwMode="auto">
          <a:xfrm>
            <a:off x="5664233" y="6173466"/>
            <a:ext cx="328327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(Source: extracted from NHTSA Traffic Safety Facts).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5"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55147" t="44384" r="25466" b="21926"/>
          <a:stretch/>
        </p:blipFill>
        <p:spPr bwMode="auto">
          <a:xfrm>
            <a:off x="497219" y="2262035"/>
            <a:ext cx="2801152" cy="274395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347595" y="1775087"/>
            <a:ext cx="3532537" cy="538532"/>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r>
              <a:rPr lang="en-US" sz="1800" i="1" dirty="0"/>
              <a:t>Fatalities by Person Type, 2015</a:t>
            </a:r>
          </a:p>
        </p:txBody>
      </p:sp>
      <p:pic>
        <p:nvPicPr>
          <p:cNvPr id="9"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33204" t="51483" r="45639" b="29946"/>
          <a:stretch/>
        </p:blipFill>
        <p:spPr bwMode="auto">
          <a:xfrm>
            <a:off x="705406" y="4978666"/>
            <a:ext cx="2816913" cy="139372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1635" t="49003" r="56865" b="19679"/>
          <a:stretch/>
        </p:blipFill>
        <p:spPr bwMode="auto">
          <a:xfrm>
            <a:off x="4158897" y="2387168"/>
            <a:ext cx="4646468" cy="3796281"/>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txBox="1">
            <a:spLocks/>
          </p:cNvSpPr>
          <p:nvPr/>
        </p:nvSpPr>
        <p:spPr>
          <a:xfrm>
            <a:off x="4247035" y="1786110"/>
            <a:ext cx="4629399" cy="647476"/>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r>
              <a:rPr lang="en-US" sz="1800" i="1" dirty="0"/>
              <a:t>Economic and Comprehensive Cost of Traffic Crashes (in Billions), 2010</a:t>
            </a:r>
          </a:p>
        </p:txBody>
      </p:sp>
      <p:sp>
        <p:nvSpPr>
          <p:cNvPr id="11"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
        <p:nvSpPr>
          <p:cNvPr id="15" name="Content Placeholder 2"/>
          <p:cNvSpPr>
            <a:spLocks noGrp="1"/>
          </p:cNvSpPr>
          <p:nvPr>
            <p:ph idx="1"/>
          </p:nvPr>
        </p:nvSpPr>
        <p:spPr>
          <a:xfrm>
            <a:off x="401910" y="961871"/>
            <a:ext cx="8229600" cy="4758776"/>
          </a:xfrm>
        </p:spPr>
        <p:txBody>
          <a:bodyPr>
            <a:noAutofit/>
          </a:bodyPr>
          <a:lstStyle/>
          <a:p>
            <a:r>
              <a:rPr lang="en-US" sz="2400" dirty="0"/>
              <a:t>Must keep traffic safety issues/priorities top of mind</a:t>
            </a:r>
          </a:p>
          <a:p>
            <a:pPr lvl="1"/>
            <a:r>
              <a:rPr lang="en-US" dirty="0"/>
              <a:t>Reminder of magnitude of issues, and potential need/impact</a:t>
            </a:r>
          </a:p>
          <a:p>
            <a:pPr marL="0" indent="0">
              <a:spcBef>
                <a:spcPts val="0"/>
              </a:spcBef>
              <a:buNone/>
            </a:pPr>
            <a:r>
              <a:rPr lang="en-US" sz="1800" b="1" dirty="0">
                <a:latin typeface="Arial" panose="020B0604020202020204" pitchFamily="34" charset="0"/>
                <a:cs typeface="Arial" panose="020B0604020202020204" pitchFamily="34" charset="0"/>
              </a:rPr>
              <a:t>	</a:t>
            </a:r>
          </a:p>
          <a:p>
            <a:pPr marL="0" indent="0">
              <a:spcBef>
                <a:spcPts val="0"/>
              </a:spcBef>
              <a:buNone/>
            </a:pPr>
            <a:r>
              <a:rPr lang="en-US" sz="1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10104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0"/>
            <a:ext cx="8229600" cy="667752"/>
          </a:xfrm>
        </p:spPr>
        <p:txBody>
          <a:bodyPr/>
          <a:lstStyle/>
          <a:p>
            <a:r>
              <a:rPr lang="en-US" sz="3200" dirty="0"/>
              <a:t>Potential Gaps/Opportunities</a:t>
            </a:r>
          </a:p>
        </p:txBody>
      </p:sp>
      <p:sp>
        <p:nvSpPr>
          <p:cNvPr id="3" name="Content Placeholder 2"/>
          <p:cNvSpPr>
            <a:spLocks noGrp="1"/>
          </p:cNvSpPr>
          <p:nvPr>
            <p:ph idx="1"/>
          </p:nvPr>
        </p:nvSpPr>
        <p:spPr>
          <a:xfrm>
            <a:off x="457200" y="862419"/>
            <a:ext cx="8229600" cy="5687901"/>
          </a:xfrm>
        </p:spPr>
        <p:txBody>
          <a:bodyPr>
            <a:normAutofit lnSpcReduction="10000"/>
          </a:bodyPr>
          <a:lstStyle/>
          <a:p>
            <a:endParaRPr lang="en-US" dirty="0"/>
          </a:p>
          <a:p>
            <a:r>
              <a:rPr lang="en-US" sz="2400" dirty="0"/>
              <a:t>Year 2 ideas are heavy on research, but light on:</a:t>
            </a:r>
          </a:p>
          <a:p>
            <a:pPr lvl="1"/>
            <a:r>
              <a:rPr lang="en-US" sz="2000" dirty="0"/>
              <a:t>translation into programs/tools for adoption, </a:t>
            </a:r>
          </a:p>
          <a:p>
            <a:pPr lvl="1"/>
            <a:r>
              <a:rPr lang="en-US" sz="2000" dirty="0"/>
              <a:t>implementation, and </a:t>
            </a:r>
          </a:p>
          <a:p>
            <a:pPr lvl="1"/>
            <a:r>
              <a:rPr lang="en-US" sz="2000" dirty="0"/>
              <a:t>professional development (which may also come in later years)</a:t>
            </a:r>
          </a:p>
          <a:p>
            <a:endParaRPr lang="en-US" dirty="0"/>
          </a:p>
          <a:p>
            <a:r>
              <a:rPr lang="en-US" sz="2400" dirty="0"/>
              <a:t>Year 2 ideas have a solid focus on speeds, the role of transit, planning/community design, and data to inform decision making; no studies specifically suggested to explore impairment. </a:t>
            </a:r>
          </a:p>
          <a:p>
            <a:endParaRPr lang="en-US" dirty="0"/>
          </a:p>
          <a:p>
            <a:r>
              <a:rPr lang="en-US" sz="2400" dirty="0"/>
              <a:t>Difficult to see relationship between Quick Start efforts and Year 2 ideas</a:t>
            </a:r>
          </a:p>
          <a:p>
            <a:endParaRPr lang="en-US" dirty="0"/>
          </a:p>
          <a:p>
            <a:r>
              <a:rPr lang="en-US" sz="2400" dirty="0"/>
              <a:t>Other observations?</a:t>
            </a:r>
          </a:p>
        </p:txBody>
      </p:sp>
      <p:sp>
        <p:nvSpPr>
          <p:cNvPr id="5"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3113774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8174"/>
            <a:ext cx="8229600" cy="457827"/>
          </a:xfrm>
        </p:spPr>
        <p:txBody>
          <a:bodyPr/>
          <a:lstStyle/>
          <a:p>
            <a:pPr algn="ctr"/>
            <a:r>
              <a:rPr lang="en-US" sz="3200" dirty="0"/>
              <a:t>Q/A re: CSCRS Strategic Roadmap </a:t>
            </a:r>
          </a:p>
        </p:txBody>
      </p:sp>
      <p:sp>
        <p:nvSpPr>
          <p:cNvPr id="4" name="Date Placeholder 3"/>
          <p:cNvSpPr>
            <a:spLocks noGrp="1"/>
          </p:cNvSpPr>
          <p:nvPr>
            <p:ph type="dt" sz="half" idx="10"/>
          </p:nvPr>
        </p:nvSpPr>
        <p:spPr/>
        <p:txBody>
          <a:bodyPr/>
          <a:lstStyle/>
          <a:p>
            <a:r>
              <a:rPr lang="en-US"/>
              <a:t>www.roadsafety.unc.edu  |  </a:t>
            </a:r>
            <a:fld id="{1682C668-C39B-C54B-A3C8-79F9D24A2384}" type="datetime4">
              <a:rPr lang="en-US" smtClean="0"/>
              <a:pPr/>
              <a:t>October 25, 2017</a:t>
            </a:fld>
            <a:endParaRPr lang="en-US" dirty="0"/>
          </a:p>
        </p:txBody>
      </p:sp>
      <p:sp>
        <p:nvSpPr>
          <p:cNvPr id="5" name="Title 1"/>
          <p:cNvSpPr txBox="1">
            <a:spLocks/>
          </p:cNvSpPr>
          <p:nvPr/>
        </p:nvSpPr>
        <p:spPr>
          <a:xfrm>
            <a:off x="457200" y="3170686"/>
            <a:ext cx="8229600" cy="457827"/>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pPr algn="ctr"/>
            <a:r>
              <a:rPr lang="en-US" sz="3200" i="1" dirty="0">
                <a:solidFill>
                  <a:srgbClr val="E7792B"/>
                </a:solidFill>
              </a:rPr>
              <a:t>2:15 PM (5 mins)</a:t>
            </a:r>
          </a:p>
        </p:txBody>
      </p:sp>
    </p:spTree>
    <p:extLst>
      <p:ext uri="{BB962C8B-B14F-4D97-AF65-F5344CB8AC3E}">
        <p14:creationId xmlns:p14="http://schemas.microsoft.com/office/powerpoint/2010/main" val="2038389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8174"/>
            <a:ext cx="8229600" cy="457827"/>
          </a:xfrm>
        </p:spPr>
        <p:txBody>
          <a:bodyPr/>
          <a:lstStyle/>
          <a:p>
            <a:pPr algn="ctr"/>
            <a:r>
              <a:rPr lang="en-US" sz="3200" dirty="0"/>
              <a:t>Goal 1 Discussion</a:t>
            </a:r>
          </a:p>
        </p:txBody>
      </p:sp>
      <p:sp>
        <p:nvSpPr>
          <p:cNvPr id="4" name="Date Placeholder 3"/>
          <p:cNvSpPr>
            <a:spLocks noGrp="1"/>
          </p:cNvSpPr>
          <p:nvPr>
            <p:ph type="dt" sz="half" idx="10"/>
          </p:nvPr>
        </p:nvSpPr>
        <p:spPr/>
        <p:txBody>
          <a:bodyPr/>
          <a:lstStyle/>
          <a:p>
            <a:r>
              <a:rPr lang="en-US"/>
              <a:t>www.roadsafety.unc.edu  |  </a:t>
            </a:r>
            <a:fld id="{1682C668-C39B-C54B-A3C8-79F9D24A2384}" type="datetime4">
              <a:rPr lang="en-US" smtClean="0"/>
              <a:pPr/>
              <a:t>October 25, 2017</a:t>
            </a:fld>
            <a:endParaRPr lang="en-US" dirty="0"/>
          </a:p>
        </p:txBody>
      </p:sp>
      <p:sp>
        <p:nvSpPr>
          <p:cNvPr id="5" name="Title 1"/>
          <p:cNvSpPr txBox="1">
            <a:spLocks/>
          </p:cNvSpPr>
          <p:nvPr/>
        </p:nvSpPr>
        <p:spPr>
          <a:xfrm>
            <a:off x="457200" y="3800268"/>
            <a:ext cx="8229600" cy="457827"/>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pPr algn="ctr"/>
            <a:r>
              <a:rPr lang="en-US" sz="3200" i="1" dirty="0">
                <a:solidFill>
                  <a:srgbClr val="E7792B"/>
                </a:solidFill>
              </a:rPr>
              <a:t>2:20 – 3:05 PM (45 minutes)</a:t>
            </a:r>
          </a:p>
        </p:txBody>
      </p:sp>
      <p:sp>
        <p:nvSpPr>
          <p:cNvPr id="6" name="Title 1"/>
          <p:cNvSpPr txBox="1">
            <a:spLocks/>
          </p:cNvSpPr>
          <p:nvPr/>
        </p:nvSpPr>
        <p:spPr>
          <a:xfrm>
            <a:off x="457200" y="4427926"/>
            <a:ext cx="8229600" cy="457827"/>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pPr algn="ctr"/>
            <a:r>
              <a:rPr lang="en-US" sz="2800" i="1" dirty="0">
                <a:solidFill>
                  <a:srgbClr val="E7792B"/>
                </a:solidFill>
              </a:rPr>
              <a:t>(~ 3 minutes per topic/activity)</a:t>
            </a:r>
          </a:p>
        </p:txBody>
      </p:sp>
    </p:spTree>
    <p:extLst>
      <p:ext uri="{BB962C8B-B14F-4D97-AF65-F5344CB8AC3E}">
        <p14:creationId xmlns:p14="http://schemas.microsoft.com/office/powerpoint/2010/main" val="910966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Goal 1 Discussion: Potential Activities</a:t>
            </a:r>
          </a:p>
        </p:txBody>
      </p:sp>
      <p:sp>
        <p:nvSpPr>
          <p:cNvPr id="3" name="Content Placeholder 2"/>
          <p:cNvSpPr>
            <a:spLocks noGrp="1"/>
          </p:cNvSpPr>
          <p:nvPr>
            <p:ph idx="1"/>
          </p:nvPr>
        </p:nvSpPr>
        <p:spPr/>
        <p:txBody>
          <a:bodyPr/>
          <a:lstStyle/>
          <a:p>
            <a:r>
              <a:rPr lang="en-US" dirty="0"/>
              <a:t>Goal 1: Safe Systems principles and approaches are shared, understood, and adopted by traffic safety professionals (traditional and nontraditional) and stakeholders.</a:t>
            </a:r>
          </a:p>
        </p:txBody>
      </p:sp>
      <p:graphicFrame>
        <p:nvGraphicFramePr>
          <p:cNvPr id="5" name="Content Placeholder 4"/>
          <p:cNvGraphicFramePr>
            <a:graphicFrameLocks/>
          </p:cNvGraphicFramePr>
          <p:nvPr>
            <p:extLst>
              <p:ext uri="{D42A27DB-BD31-4B8C-83A1-F6EECF244321}">
                <p14:modId xmlns:p14="http://schemas.microsoft.com/office/powerpoint/2010/main" val="610516258"/>
              </p:ext>
            </p:extLst>
          </p:nvPr>
        </p:nvGraphicFramePr>
        <p:xfrm>
          <a:off x="457200" y="2282638"/>
          <a:ext cx="8314481" cy="3446282"/>
        </p:xfrm>
        <a:graphic>
          <a:graphicData uri="http://schemas.openxmlformats.org/drawingml/2006/table">
            <a:tbl>
              <a:tblPr firstRow="1" firstCol="1" bandRow="1">
                <a:tableStyleId>{5C22544A-7EE6-4342-B048-85BDC9FD1C3A}</a:tableStyleId>
              </a:tblPr>
              <a:tblGrid>
                <a:gridCol w="3769641">
                  <a:extLst>
                    <a:ext uri="{9D8B030D-6E8A-4147-A177-3AD203B41FA5}">
                      <a16:colId xmlns:a16="http://schemas.microsoft.com/office/drawing/2014/main" val="20000"/>
                    </a:ext>
                  </a:extLst>
                </a:gridCol>
                <a:gridCol w="1136210">
                  <a:extLst>
                    <a:ext uri="{9D8B030D-6E8A-4147-A177-3AD203B41FA5}">
                      <a16:colId xmlns:a16="http://schemas.microsoft.com/office/drawing/2014/main" val="20001"/>
                    </a:ext>
                  </a:extLst>
                </a:gridCol>
                <a:gridCol w="1136210">
                  <a:extLst>
                    <a:ext uri="{9D8B030D-6E8A-4147-A177-3AD203B41FA5}">
                      <a16:colId xmlns:a16="http://schemas.microsoft.com/office/drawing/2014/main" val="20002"/>
                    </a:ext>
                  </a:extLst>
                </a:gridCol>
                <a:gridCol w="1136210">
                  <a:extLst>
                    <a:ext uri="{9D8B030D-6E8A-4147-A177-3AD203B41FA5}">
                      <a16:colId xmlns:a16="http://schemas.microsoft.com/office/drawing/2014/main" val="20003"/>
                    </a:ext>
                  </a:extLst>
                </a:gridCol>
                <a:gridCol w="1136210">
                  <a:extLst>
                    <a:ext uri="{9D8B030D-6E8A-4147-A177-3AD203B41FA5}">
                      <a16:colId xmlns:a16="http://schemas.microsoft.com/office/drawing/2014/main" val="20004"/>
                    </a:ext>
                  </a:extLst>
                </a:gridCol>
              </a:tblGrid>
              <a:tr h="365996">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Year 1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Year 2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Year 3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Year 4/5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0"/>
                  </a:ext>
                </a:extLst>
              </a:tr>
              <a:tr h="731991">
                <a:tc>
                  <a:txBody>
                    <a:bodyPr/>
                    <a:lstStyle/>
                    <a:p>
                      <a:pPr marL="0" marR="0">
                        <a:lnSpc>
                          <a:spcPct val="107000"/>
                        </a:lnSpc>
                        <a:spcBef>
                          <a:spcPts val="0"/>
                        </a:spcBef>
                        <a:spcAft>
                          <a:spcPts val="0"/>
                        </a:spcAft>
                      </a:pPr>
                      <a:r>
                        <a:rPr lang="en-US" sz="1600" dirty="0">
                          <a:effectLst/>
                        </a:rPr>
                        <a:t>1-1: Conduct research to identify Safe Systems approaches, policies, and practices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R-1; R-3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1-1-1 thru 1-1-7?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a:effectLst/>
                        </a:rPr>
                        <a:t>1-1-8?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1"/>
                  </a:ext>
                </a:extLst>
              </a:tr>
              <a:tr h="731991">
                <a:tc>
                  <a:txBody>
                    <a:bodyPr/>
                    <a:lstStyle/>
                    <a:p>
                      <a:pPr marL="0" marR="0">
                        <a:lnSpc>
                          <a:spcPct val="107000"/>
                        </a:lnSpc>
                        <a:spcBef>
                          <a:spcPts val="0"/>
                        </a:spcBef>
                        <a:spcAft>
                          <a:spcPts val="0"/>
                        </a:spcAft>
                      </a:pPr>
                      <a:r>
                        <a:rPr lang="en-US" sz="1600" dirty="0">
                          <a:effectLst/>
                        </a:rPr>
                        <a:t>1-2: Lead training and PD on Safe Systems approach and related policies/ practices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R-3; PD-1; PD-2; PD-3; PD-4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1-2-1?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2"/>
                  </a:ext>
                </a:extLst>
              </a:tr>
              <a:tr h="731991">
                <a:tc>
                  <a:txBody>
                    <a:bodyPr/>
                    <a:lstStyle/>
                    <a:p>
                      <a:pPr marL="0" marR="0">
                        <a:lnSpc>
                          <a:spcPct val="107000"/>
                        </a:lnSpc>
                        <a:spcBef>
                          <a:spcPts val="0"/>
                        </a:spcBef>
                        <a:spcAft>
                          <a:spcPts val="0"/>
                        </a:spcAft>
                      </a:pPr>
                      <a:r>
                        <a:rPr lang="en-US" sz="1600">
                          <a:effectLst/>
                        </a:rPr>
                        <a:t>1-3: Integrate Safe Systems concepts into other safety/ health/ planning initiatives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PD4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Extend PD4?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1-3-1?</a:t>
                      </a:r>
                    </a:p>
                  </a:txBody>
                  <a:tcPr marL="67088" marR="67088"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3"/>
                  </a:ext>
                </a:extLst>
              </a:tr>
              <a:tr h="731991">
                <a:tc>
                  <a:txBody>
                    <a:bodyPr/>
                    <a:lstStyle/>
                    <a:p>
                      <a:pPr marL="0" marR="0">
                        <a:lnSpc>
                          <a:spcPct val="107000"/>
                        </a:lnSpc>
                        <a:spcBef>
                          <a:spcPts val="0"/>
                        </a:spcBef>
                        <a:spcAft>
                          <a:spcPts val="0"/>
                        </a:spcAft>
                      </a:pPr>
                      <a:r>
                        <a:rPr lang="en-US" sz="1600" dirty="0">
                          <a:effectLst/>
                        </a:rPr>
                        <a:t>1-4: Facilitate states and cities in implementing a Safe Systems approach in various contexts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None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1-4-1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1-4-2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4"/>
                  </a:ext>
                </a:extLst>
              </a:tr>
            </a:tbl>
          </a:graphicData>
        </a:graphic>
      </p:graphicFrame>
      <p:sp>
        <p:nvSpPr>
          <p:cNvPr id="6"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455754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Goal 1: Objective 1-1 (see pgs. 19-21)</a:t>
            </a:r>
          </a:p>
        </p:txBody>
      </p:sp>
      <p:sp>
        <p:nvSpPr>
          <p:cNvPr id="3" name="Content Placeholder 2"/>
          <p:cNvSpPr>
            <a:spLocks noGrp="1"/>
          </p:cNvSpPr>
          <p:nvPr>
            <p:ph idx="1"/>
          </p:nvPr>
        </p:nvSpPr>
        <p:spPr/>
        <p:txBody>
          <a:bodyPr>
            <a:normAutofit fontScale="92500" lnSpcReduction="20000"/>
          </a:bodyPr>
          <a:lstStyle/>
          <a:p>
            <a:pPr lvl="0"/>
            <a:r>
              <a:rPr lang="en-US" dirty="0"/>
              <a:t>1-1-1 (R): Develop system maps for specific safety issues, such as impairment (from alcohol, opioids, Rx), distraction, and speed; consider how these systems will change with future demographic and technology shifts </a:t>
            </a:r>
          </a:p>
          <a:p>
            <a:pPr lvl="0"/>
            <a:r>
              <a:rPr lang="en-US" dirty="0"/>
              <a:t>1-1-2 (R): Understand barriers to safe systems implementation and competing elements (e.g., mobility/delay, etc.)</a:t>
            </a:r>
          </a:p>
          <a:p>
            <a:pPr lvl="0"/>
            <a:r>
              <a:rPr lang="en-US" dirty="0"/>
              <a:t>1-1-3 (R): Examine a systems approach to improving post-crash care, including looking at the current state of post-crash response in different areas and identify opportunities and effectiveness of systems approaches</a:t>
            </a:r>
          </a:p>
          <a:p>
            <a:pPr lvl="0"/>
            <a:r>
              <a:rPr lang="en-US" dirty="0"/>
              <a:t>1-1-4 (R): Develop a systematic safety-based architecture/framework, including terminology and components</a:t>
            </a:r>
          </a:p>
          <a:p>
            <a:pPr lvl="0"/>
            <a:r>
              <a:rPr lang="en-US" dirty="0"/>
              <a:t>1-1-5 (R/PD): Develop tools to support Safe System implementation</a:t>
            </a:r>
          </a:p>
          <a:p>
            <a:pPr lvl="0"/>
            <a:r>
              <a:rPr lang="en-US" dirty="0"/>
              <a:t>1-1-6 (PD): Develop a “highway safety manual for public health” or technical package on Safe Systems; consider similar “public” or layman facing info for website and elsewhere </a:t>
            </a:r>
          </a:p>
          <a:p>
            <a:pPr lvl="0"/>
            <a:r>
              <a:rPr lang="en-US" dirty="0"/>
              <a:t>1-1-7 (R): Develop a richer understanding of the “traffic safety cultures” in a select group of “positively deviating” mid-sized cities</a:t>
            </a:r>
          </a:p>
          <a:p>
            <a:pPr lvl="0"/>
            <a:r>
              <a:rPr lang="en-US" dirty="0"/>
              <a:t>1-1-8 (R): Examine the role of shared mobility services in safe systems, and the role of private companies</a:t>
            </a:r>
          </a:p>
          <a:p>
            <a:endParaRPr lang="en-US" dirty="0"/>
          </a:p>
        </p:txBody>
      </p:sp>
      <p:sp>
        <p:nvSpPr>
          <p:cNvPr id="5"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643329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Goal 1: Other Objectives (see pgs. 21-22)</a:t>
            </a:r>
          </a:p>
        </p:txBody>
      </p:sp>
      <p:sp>
        <p:nvSpPr>
          <p:cNvPr id="3" name="Content Placeholder 2"/>
          <p:cNvSpPr>
            <a:spLocks noGrp="1"/>
          </p:cNvSpPr>
          <p:nvPr>
            <p:ph idx="1"/>
          </p:nvPr>
        </p:nvSpPr>
        <p:spPr/>
        <p:txBody>
          <a:bodyPr>
            <a:normAutofit fontScale="92500" lnSpcReduction="20000"/>
          </a:bodyPr>
          <a:lstStyle/>
          <a:p>
            <a:pPr marL="0" indent="0">
              <a:buNone/>
            </a:pPr>
            <a:r>
              <a:rPr lang="en-US" b="1" i="1" dirty="0"/>
              <a:t>1-2:</a:t>
            </a:r>
          </a:p>
          <a:p>
            <a:pPr lvl="0"/>
            <a:r>
              <a:rPr lang="en-US" dirty="0"/>
              <a:t>1-2-1 (PD): Develop/deliver RSA 201/202 training courses for practitioners on transformational topics (Safe Systems, Planning for Safety, Technology and Safety integration).</a:t>
            </a:r>
          </a:p>
          <a:p>
            <a:pPr lvl="0"/>
            <a:r>
              <a:rPr lang="en-US" dirty="0"/>
              <a:t>1-2-2 (PD): Educate the public (and decision-makers) on the impact of technology on road safety (suggested by Duke).</a:t>
            </a:r>
          </a:p>
          <a:p>
            <a:pPr lvl="0"/>
            <a:r>
              <a:rPr lang="en-US" dirty="0"/>
              <a:t>1-2-3 (PD): Continue work planned/performed under PD4 (led by Jennifer Woody) and incorporate Duke’s work to CDC’s national peer-learning teams (on technology and safety ).</a:t>
            </a:r>
          </a:p>
          <a:p>
            <a:pPr marL="0" indent="0">
              <a:buNone/>
            </a:pPr>
            <a:r>
              <a:rPr lang="en-US" b="1" i="1" dirty="0"/>
              <a:t>1-3:</a:t>
            </a:r>
          </a:p>
          <a:p>
            <a:r>
              <a:rPr lang="en-US" dirty="0"/>
              <a:t>1-3-1 (PD): Develop a strategic communication/partnership plan to engage institutions such as TRB, ITE, APHA, APA, SAVIR, etc. to identify opportunities to collaborate to advance safe systems thinking. </a:t>
            </a:r>
          </a:p>
          <a:p>
            <a:pPr marL="0" indent="0">
              <a:buNone/>
            </a:pPr>
            <a:r>
              <a:rPr lang="en-US" b="1" i="1" dirty="0"/>
              <a:t>1-4:</a:t>
            </a:r>
          </a:p>
          <a:p>
            <a:pPr lvl="0"/>
            <a:r>
              <a:rPr lang="en-US" dirty="0"/>
              <a:t>1-4-1 (R): Identify Safe System candidate agencies (suggested by several).</a:t>
            </a:r>
          </a:p>
          <a:p>
            <a:pPr lvl="0"/>
            <a:r>
              <a:rPr lang="en-US" dirty="0"/>
              <a:t>1-4-2 (PD): Engage with cities and states to facilitate (and measure or evaluate) adoption of Safe Systems approaches, or at the very least create demonstration or proof of concept projects and case studies showing the adoption of Safe Systems concepts, technology, etc.</a:t>
            </a:r>
          </a:p>
          <a:p>
            <a:endParaRPr lang="en-US" dirty="0"/>
          </a:p>
          <a:p>
            <a:endParaRPr lang="en-US" dirty="0"/>
          </a:p>
        </p:txBody>
      </p:sp>
      <p:sp>
        <p:nvSpPr>
          <p:cNvPr id="5"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2215674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8174"/>
            <a:ext cx="8229600" cy="457827"/>
          </a:xfrm>
        </p:spPr>
        <p:txBody>
          <a:bodyPr/>
          <a:lstStyle/>
          <a:p>
            <a:pPr algn="ctr"/>
            <a:r>
              <a:rPr lang="en-US" sz="3200" dirty="0"/>
              <a:t>Goal 2 Discussion</a:t>
            </a:r>
          </a:p>
        </p:txBody>
      </p:sp>
      <p:sp>
        <p:nvSpPr>
          <p:cNvPr id="4" name="Date Placeholder 3"/>
          <p:cNvSpPr>
            <a:spLocks noGrp="1"/>
          </p:cNvSpPr>
          <p:nvPr>
            <p:ph type="dt" sz="half" idx="10"/>
          </p:nvPr>
        </p:nvSpPr>
        <p:spPr/>
        <p:txBody>
          <a:bodyPr/>
          <a:lstStyle/>
          <a:p>
            <a:r>
              <a:rPr lang="en-US"/>
              <a:t>www.roadsafety.unc.edu  |  </a:t>
            </a:r>
            <a:fld id="{1682C668-C39B-C54B-A3C8-79F9D24A2384}" type="datetime4">
              <a:rPr lang="en-US" smtClean="0"/>
              <a:pPr/>
              <a:t>October 25, 2017</a:t>
            </a:fld>
            <a:endParaRPr lang="en-US" dirty="0"/>
          </a:p>
        </p:txBody>
      </p:sp>
      <p:sp>
        <p:nvSpPr>
          <p:cNvPr id="5" name="Title 1"/>
          <p:cNvSpPr txBox="1">
            <a:spLocks/>
          </p:cNvSpPr>
          <p:nvPr/>
        </p:nvSpPr>
        <p:spPr>
          <a:xfrm>
            <a:off x="457200" y="3800268"/>
            <a:ext cx="8229600" cy="457827"/>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pPr algn="ctr"/>
            <a:r>
              <a:rPr lang="en-US" sz="3200" i="1" dirty="0">
                <a:solidFill>
                  <a:srgbClr val="E7792B"/>
                </a:solidFill>
              </a:rPr>
              <a:t>3:05 – 3:50 PM (45 mins)</a:t>
            </a:r>
          </a:p>
        </p:txBody>
      </p:sp>
      <p:sp>
        <p:nvSpPr>
          <p:cNvPr id="6" name="Title 1"/>
          <p:cNvSpPr txBox="1">
            <a:spLocks/>
          </p:cNvSpPr>
          <p:nvPr/>
        </p:nvSpPr>
        <p:spPr>
          <a:xfrm>
            <a:off x="457200" y="4427926"/>
            <a:ext cx="8229600" cy="457827"/>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pPr algn="ctr"/>
            <a:r>
              <a:rPr lang="en-US" sz="2800" i="1" dirty="0">
                <a:solidFill>
                  <a:srgbClr val="E7792B"/>
                </a:solidFill>
              </a:rPr>
              <a:t>(~ 3 minutes per topic/activity)</a:t>
            </a:r>
          </a:p>
        </p:txBody>
      </p:sp>
    </p:spTree>
    <p:extLst>
      <p:ext uri="{BB962C8B-B14F-4D97-AF65-F5344CB8AC3E}">
        <p14:creationId xmlns:p14="http://schemas.microsoft.com/office/powerpoint/2010/main" val="3326168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Goal 2 Discussion: Potential Activities</a:t>
            </a:r>
          </a:p>
        </p:txBody>
      </p:sp>
      <p:sp>
        <p:nvSpPr>
          <p:cNvPr id="3" name="Content Placeholder 2"/>
          <p:cNvSpPr>
            <a:spLocks noGrp="1"/>
          </p:cNvSpPr>
          <p:nvPr>
            <p:ph idx="1"/>
          </p:nvPr>
        </p:nvSpPr>
        <p:spPr>
          <a:xfrm>
            <a:off x="457200" y="957942"/>
            <a:ext cx="8229600" cy="5168221"/>
          </a:xfrm>
        </p:spPr>
        <p:txBody>
          <a:bodyPr/>
          <a:lstStyle/>
          <a:p>
            <a:r>
              <a:rPr lang="en-US" dirty="0"/>
              <a:t>Goal 2: Cutting-edge research, tools, data, and resources—compatible with a Safe Systems approach—are developed and utilized by professionals and the public at large to better understand and address existing and emerging road safety issues.</a:t>
            </a:r>
          </a:p>
        </p:txBody>
      </p:sp>
      <p:graphicFrame>
        <p:nvGraphicFramePr>
          <p:cNvPr id="5" name="Content Placeholder 4"/>
          <p:cNvGraphicFramePr>
            <a:graphicFrameLocks/>
          </p:cNvGraphicFramePr>
          <p:nvPr>
            <p:extLst>
              <p:ext uri="{D42A27DB-BD31-4B8C-83A1-F6EECF244321}">
                <p14:modId xmlns:p14="http://schemas.microsoft.com/office/powerpoint/2010/main" val="149943156"/>
              </p:ext>
            </p:extLst>
          </p:nvPr>
        </p:nvGraphicFramePr>
        <p:xfrm>
          <a:off x="541175" y="2757727"/>
          <a:ext cx="8210938" cy="3092697"/>
        </p:xfrm>
        <a:graphic>
          <a:graphicData uri="http://schemas.openxmlformats.org/drawingml/2006/table">
            <a:tbl>
              <a:tblPr firstRow="1" firstCol="1" bandRow="1">
                <a:tableStyleId>{5C22544A-7EE6-4342-B048-85BDC9FD1C3A}</a:tableStyleId>
              </a:tblPr>
              <a:tblGrid>
                <a:gridCol w="3722698">
                  <a:extLst>
                    <a:ext uri="{9D8B030D-6E8A-4147-A177-3AD203B41FA5}">
                      <a16:colId xmlns:a16="http://schemas.microsoft.com/office/drawing/2014/main" val="20000"/>
                    </a:ext>
                  </a:extLst>
                </a:gridCol>
                <a:gridCol w="1339903">
                  <a:extLst>
                    <a:ext uri="{9D8B030D-6E8A-4147-A177-3AD203B41FA5}">
                      <a16:colId xmlns:a16="http://schemas.microsoft.com/office/drawing/2014/main" val="20001"/>
                    </a:ext>
                  </a:extLst>
                </a:gridCol>
                <a:gridCol w="1182269">
                  <a:extLst>
                    <a:ext uri="{9D8B030D-6E8A-4147-A177-3AD203B41FA5}">
                      <a16:colId xmlns:a16="http://schemas.microsoft.com/office/drawing/2014/main" val="20002"/>
                    </a:ext>
                  </a:extLst>
                </a:gridCol>
                <a:gridCol w="1103450">
                  <a:extLst>
                    <a:ext uri="{9D8B030D-6E8A-4147-A177-3AD203B41FA5}">
                      <a16:colId xmlns:a16="http://schemas.microsoft.com/office/drawing/2014/main" val="20003"/>
                    </a:ext>
                  </a:extLst>
                </a:gridCol>
                <a:gridCol w="862618">
                  <a:extLst>
                    <a:ext uri="{9D8B030D-6E8A-4147-A177-3AD203B41FA5}">
                      <a16:colId xmlns:a16="http://schemas.microsoft.com/office/drawing/2014/main" val="20004"/>
                    </a:ext>
                  </a:extLst>
                </a:gridCol>
              </a:tblGrid>
              <a:tr h="336929">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1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2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3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4/5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0"/>
                  </a:ext>
                </a:extLst>
              </a:tr>
              <a:tr h="688942">
                <a:tc>
                  <a:txBody>
                    <a:bodyPr/>
                    <a:lstStyle/>
                    <a:p>
                      <a:pPr marL="0" marR="0">
                        <a:lnSpc>
                          <a:spcPct val="107000"/>
                        </a:lnSpc>
                        <a:spcBef>
                          <a:spcPts val="0"/>
                        </a:spcBef>
                        <a:spcAft>
                          <a:spcPts val="0"/>
                        </a:spcAft>
                      </a:pPr>
                      <a:r>
                        <a:rPr lang="en-US" sz="1400" dirty="0">
                          <a:effectLst/>
                        </a:rPr>
                        <a:t>2-1: Perform road safety research that explores core safety issues and transformational changes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R-1?</a:t>
                      </a:r>
                      <a:r>
                        <a:rPr lang="en-US" sz="1400" baseline="0" dirty="0">
                          <a:effectLst/>
                        </a:rPr>
                        <a:t> R-6?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2-1-1 thru </a:t>
                      </a:r>
                    </a:p>
                    <a:p>
                      <a:pPr marL="0" marR="0">
                        <a:lnSpc>
                          <a:spcPct val="107000"/>
                        </a:lnSpc>
                        <a:spcBef>
                          <a:spcPts val="0"/>
                        </a:spcBef>
                        <a:spcAft>
                          <a:spcPts val="0"/>
                        </a:spcAft>
                      </a:pPr>
                      <a:r>
                        <a:rPr lang="en-US" sz="1400" dirty="0">
                          <a:effectLst/>
                        </a:rPr>
                        <a:t>2-1-12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1"/>
                  </a:ext>
                </a:extLst>
              </a:tr>
              <a:tr h="688942">
                <a:tc>
                  <a:txBody>
                    <a:bodyPr/>
                    <a:lstStyle/>
                    <a:p>
                      <a:pPr marL="0" marR="0">
                        <a:lnSpc>
                          <a:spcPct val="107000"/>
                        </a:lnSpc>
                        <a:spcBef>
                          <a:spcPts val="0"/>
                        </a:spcBef>
                        <a:spcAft>
                          <a:spcPts val="0"/>
                        </a:spcAft>
                      </a:pPr>
                      <a:r>
                        <a:rPr lang="en-US" sz="1400" dirty="0">
                          <a:effectLst/>
                        </a:rPr>
                        <a:t>2-2: Develop research-driven tools, resources, and data sets to support problem identification and understanding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R-1; R-2; R-4; R-5; R-6; R-7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2-2-1</a:t>
                      </a:r>
                      <a:r>
                        <a:rPr lang="en-US" sz="1400" baseline="0" dirty="0">
                          <a:effectLst/>
                        </a:rPr>
                        <a:t> through 2-2-4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2"/>
                  </a:ext>
                </a:extLst>
              </a:tr>
              <a:tr h="688942">
                <a:tc>
                  <a:txBody>
                    <a:bodyPr/>
                    <a:lstStyle/>
                    <a:p>
                      <a:pPr marL="0" marR="0">
                        <a:lnSpc>
                          <a:spcPct val="107000"/>
                        </a:lnSpc>
                        <a:spcBef>
                          <a:spcPts val="0"/>
                        </a:spcBef>
                        <a:spcAft>
                          <a:spcPts val="0"/>
                        </a:spcAft>
                      </a:pPr>
                      <a:r>
                        <a:rPr lang="en-US" sz="1400">
                          <a:effectLst/>
                        </a:rPr>
                        <a:t>2-3: Support development of programs, policies, and practices proven to reduce fatalities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R-8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2-3-1 (related to R-8)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Informed by Year 2 work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3"/>
                  </a:ext>
                </a:extLst>
              </a:tr>
              <a:tr h="688942">
                <a:tc>
                  <a:txBody>
                    <a:bodyPr/>
                    <a:lstStyle/>
                    <a:p>
                      <a:pPr marL="0" marR="0">
                        <a:lnSpc>
                          <a:spcPct val="107000"/>
                        </a:lnSpc>
                        <a:spcBef>
                          <a:spcPts val="0"/>
                        </a:spcBef>
                        <a:spcAft>
                          <a:spcPts val="0"/>
                        </a:spcAft>
                      </a:pPr>
                      <a:r>
                        <a:rPr lang="en-US" sz="1400">
                          <a:effectLst/>
                        </a:rPr>
                        <a:t>2-4: Disseminate research products and findings, reaching new and non-traditional audiences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PD-1; PD-2; PD-3; PD-5; core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None proposed yet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4"/>
                  </a:ext>
                </a:extLst>
              </a:tr>
            </a:tbl>
          </a:graphicData>
        </a:graphic>
      </p:graphicFrame>
      <p:sp>
        <p:nvSpPr>
          <p:cNvPr id="6"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74304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0"/>
            <a:ext cx="8610600" cy="661531"/>
          </a:xfrm>
        </p:spPr>
        <p:txBody>
          <a:bodyPr/>
          <a:lstStyle/>
          <a:p>
            <a:r>
              <a:rPr lang="en-US" sz="3200" dirty="0"/>
              <a:t>CSCRS Strategic Roadmap Discussion</a:t>
            </a:r>
          </a:p>
        </p:txBody>
      </p:sp>
      <p:sp>
        <p:nvSpPr>
          <p:cNvPr id="3" name="Content Placeholder 2"/>
          <p:cNvSpPr>
            <a:spLocks noGrp="1"/>
          </p:cNvSpPr>
          <p:nvPr>
            <p:ph idx="1"/>
          </p:nvPr>
        </p:nvSpPr>
        <p:spPr>
          <a:xfrm>
            <a:off x="457200" y="982925"/>
            <a:ext cx="8610600" cy="5297953"/>
          </a:xfrm>
        </p:spPr>
        <p:txBody>
          <a:bodyPr>
            <a:noAutofit/>
          </a:bodyPr>
          <a:lstStyle/>
          <a:p>
            <a:pPr lvl="0"/>
            <a:r>
              <a:rPr lang="en-US" sz="2800" dirty="0"/>
              <a:t>2:05 PM: Meeting objectives &amp; considerations</a:t>
            </a:r>
          </a:p>
          <a:p>
            <a:pPr lvl="0"/>
            <a:r>
              <a:rPr lang="en-US" sz="2800" dirty="0"/>
              <a:t>2:10 PM: Overview of CSCRS Strategic Roadmap</a:t>
            </a:r>
          </a:p>
          <a:p>
            <a:pPr lvl="1"/>
            <a:r>
              <a:rPr lang="en-US" sz="2000" dirty="0"/>
              <a:t>Mission/vision</a:t>
            </a:r>
          </a:p>
          <a:p>
            <a:pPr lvl="1"/>
            <a:r>
              <a:rPr lang="en-US" sz="2000" dirty="0"/>
              <a:t>Goals/objectives</a:t>
            </a:r>
          </a:p>
          <a:p>
            <a:pPr lvl="1"/>
            <a:r>
              <a:rPr lang="en-US" sz="2000" dirty="0"/>
              <a:t>Traffic safety snapshot</a:t>
            </a:r>
          </a:p>
          <a:p>
            <a:pPr lvl="1"/>
            <a:r>
              <a:rPr lang="en-US" sz="2000" dirty="0"/>
              <a:t>Potential gaps/opportunities</a:t>
            </a:r>
          </a:p>
          <a:p>
            <a:pPr lvl="1"/>
            <a:r>
              <a:rPr lang="en-US" sz="2000" dirty="0"/>
              <a:t>Q&amp;A</a:t>
            </a:r>
            <a:endParaRPr lang="en-US" sz="2400" dirty="0"/>
          </a:p>
          <a:p>
            <a:pPr lvl="0"/>
            <a:r>
              <a:rPr lang="en-US" sz="2800" dirty="0"/>
              <a:t>2:20 PM: Goal 1 potential activities/ideas </a:t>
            </a:r>
          </a:p>
          <a:p>
            <a:r>
              <a:rPr lang="en-US" sz="2800" dirty="0"/>
              <a:t>3:05 PM: Goal 2 potential activities/ideas </a:t>
            </a:r>
          </a:p>
          <a:p>
            <a:pPr lvl="0"/>
            <a:r>
              <a:rPr lang="en-US" sz="2800" dirty="0"/>
              <a:t>3:50 PM: Summary and next steps</a:t>
            </a:r>
            <a:endParaRPr lang="en-US" sz="2000" b="1" dirty="0">
              <a:latin typeface="Arial" panose="020B0604020202020204" pitchFamily="34" charset="0"/>
              <a:cs typeface="Arial" panose="020B0604020202020204" pitchFamily="34" charset="0"/>
            </a:endParaRPr>
          </a:p>
          <a:p>
            <a:pPr marL="0" indent="0">
              <a:spcBef>
                <a:spcPts val="0"/>
              </a:spcBef>
              <a:buNone/>
            </a:pPr>
            <a:r>
              <a:rPr lang="en-US" sz="1800" b="1" dirty="0">
                <a:latin typeface="Arial" panose="020B0604020202020204" pitchFamily="34" charset="0"/>
                <a:cs typeface="Arial" panose="020B0604020202020204" pitchFamily="34" charset="0"/>
              </a:rPr>
              <a:t>	</a:t>
            </a:r>
          </a:p>
          <a:p>
            <a:pPr marL="0" indent="0">
              <a:spcBef>
                <a:spcPts val="0"/>
              </a:spcBef>
              <a:buNone/>
            </a:pPr>
            <a:r>
              <a:rPr lang="en-US" sz="2400" i="1" dirty="0">
                <a:solidFill>
                  <a:srgbClr val="E7792B"/>
                </a:solidFill>
              </a:rPr>
              <a:t>           Challenge: time. 2 hours to accomplish all of this!</a:t>
            </a:r>
          </a:p>
        </p:txBody>
      </p:sp>
      <p:sp>
        <p:nvSpPr>
          <p:cNvPr id="4"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pic>
        <p:nvPicPr>
          <p:cNvPr id="5" name="Picture 4"/>
          <p:cNvPicPr>
            <a:picLocks noChangeAspect="1"/>
          </p:cNvPicPr>
          <p:nvPr/>
        </p:nvPicPr>
        <p:blipFill>
          <a:blip r:embed="rId3"/>
          <a:stretch>
            <a:fillRect/>
          </a:stretch>
        </p:blipFill>
        <p:spPr>
          <a:xfrm>
            <a:off x="457200" y="5366478"/>
            <a:ext cx="914400" cy="914400"/>
          </a:xfrm>
          <a:prstGeom prst="rect">
            <a:avLst/>
          </a:prstGeom>
        </p:spPr>
      </p:pic>
    </p:spTree>
    <p:extLst>
      <p:ext uri="{BB962C8B-B14F-4D97-AF65-F5344CB8AC3E}">
        <p14:creationId xmlns:p14="http://schemas.microsoft.com/office/powerpoint/2010/main" val="1644428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Goal 2: Objective 2-1 (see pgs. 23-25)</a:t>
            </a:r>
          </a:p>
        </p:txBody>
      </p:sp>
      <p:sp>
        <p:nvSpPr>
          <p:cNvPr id="3" name="Content Placeholder 2"/>
          <p:cNvSpPr>
            <a:spLocks noGrp="1"/>
          </p:cNvSpPr>
          <p:nvPr>
            <p:ph idx="1"/>
          </p:nvPr>
        </p:nvSpPr>
        <p:spPr/>
        <p:txBody>
          <a:bodyPr>
            <a:noAutofit/>
          </a:bodyPr>
          <a:lstStyle/>
          <a:p>
            <a:pPr>
              <a:spcBef>
                <a:spcPts val="0"/>
              </a:spcBef>
            </a:pPr>
            <a:r>
              <a:rPr lang="en-US" sz="1900" dirty="0"/>
              <a:t>2-1-1 (R): Examining the issue of speed (several)</a:t>
            </a:r>
          </a:p>
          <a:p>
            <a:pPr>
              <a:spcBef>
                <a:spcPts val="0"/>
              </a:spcBef>
            </a:pPr>
            <a:r>
              <a:rPr lang="en-US" sz="1900" dirty="0"/>
              <a:t>2-1-2 (R): Create/improve a taxonomy of crashes to understand speed-related contributing factors</a:t>
            </a:r>
          </a:p>
          <a:p>
            <a:pPr>
              <a:spcBef>
                <a:spcPts val="0"/>
              </a:spcBef>
            </a:pPr>
            <a:r>
              <a:rPr lang="en-US" sz="1900" dirty="0"/>
              <a:t>2-1-3 (R): Ways to integrate safety into planning in a better way, incorporate understanding of relationship of land use, density, mixed uses, access management, etc. to safety outcomes</a:t>
            </a:r>
          </a:p>
          <a:p>
            <a:pPr>
              <a:spcBef>
                <a:spcPts val="0"/>
              </a:spcBef>
            </a:pPr>
            <a:r>
              <a:rPr lang="en-US" sz="1900" dirty="0"/>
              <a:t>2-1-4 (R):Investigate urban, new urban, suburban residential, strip arterial, and suburban activity center configurations and crash outcomes</a:t>
            </a:r>
          </a:p>
          <a:p>
            <a:pPr>
              <a:spcBef>
                <a:spcPts val="0"/>
              </a:spcBef>
            </a:pPr>
            <a:r>
              <a:rPr lang="en-US" sz="1900" dirty="0"/>
              <a:t>2-1-5 (R): Environmental correlates of crash patterns and behaviors, which  can be used to prescribe design solutions </a:t>
            </a:r>
          </a:p>
          <a:p>
            <a:pPr>
              <a:spcBef>
                <a:spcPts val="0"/>
              </a:spcBef>
            </a:pPr>
            <a:r>
              <a:rPr lang="en-US" sz="1900" dirty="0"/>
              <a:t>2-1-6 (R): Need to identify/address risk inherent in/of safe systems approach</a:t>
            </a:r>
          </a:p>
          <a:p>
            <a:pPr>
              <a:spcBef>
                <a:spcPts val="0"/>
              </a:spcBef>
            </a:pPr>
            <a:r>
              <a:rPr lang="en-US" sz="1900" dirty="0"/>
              <a:t>2-1-7 (R): Examine the safety impacts of the introduction of light rail </a:t>
            </a:r>
          </a:p>
          <a:p>
            <a:pPr>
              <a:spcBef>
                <a:spcPts val="0"/>
              </a:spcBef>
            </a:pPr>
            <a:r>
              <a:rPr lang="en-US" sz="1900" dirty="0"/>
              <a:t>2-1-8 (R): Assessing the influence of bus stop placement and configuration on crash frequency and severity in urban and suburban environments</a:t>
            </a:r>
          </a:p>
          <a:p>
            <a:pPr>
              <a:spcBef>
                <a:spcPts val="0"/>
              </a:spcBef>
            </a:pPr>
            <a:r>
              <a:rPr lang="en-US" sz="1900" dirty="0"/>
              <a:t>2-1-9 (R): Safety effect of modal shift (e.g., study of safety before/after implementing fare free transit policy in Chapel Hill)</a:t>
            </a:r>
          </a:p>
          <a:p>
            <a:pPr>
              <a:spcBef>
                <a:spcPts val="0"/>
              </a:spcBef>
            </a:pPr>
            <a:endParaRPr lang="en-US" sz="1800" dirty="0"/>
          </a:p>
        </p:txBody>
      </p:sp>
      <p:sp>
        <p:nvSpPr>
          <p:cNvPr id="5" name="Date Placeholder 3"/>
          <p:cNvSpPr>
            <a:spLocks noGrp="1"/>
          </p:cNvSpPr>
          <p:nvPr>
            <p:ph type="dt" sz="half" idx="10"/>
          </p:nvPr>
        </p:nvSpPr>
        <p:spPr/>
        <p:txBody>
          <a:bodyPr/>
          <a:lstStyle/>
          <a:p>
            <a:r>
              <a:rPr lang="en-US" dirty="0"/>
              <a:t>www.roadsafety.unc.edu  |  October 25, 2017</a:t>
            </a:r>
          </a:p>
        </p:txBody>
      </p:sp>
      <p:sp>
        <p:nvSpPr>
          <p:cNvPr id="4" name="Double Bracket 3"/>
          <p:cNvSpPr/>
          <p:nvPr/>
        </p:nvSpPr>
        <p:spPr>
          <a:xfrm>
            <a:off x="318052" y="1828800"/>
            <a:ext cx="8494644" cy="1855304"/>
          </a:xfrm>
          <a:prstGeom prst="bracket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Double Bracket 5"/>
          <p:cNvSpPr/>
          <p:nvPr/>
        </p:nvSpPr>
        <p:spPr>
          <a:xfrm>
            <a:off x="324678" y="4394187"/>
            <a:ext cx="8494644" cy="1855304"/>
          </a:xfrm>
          <a:prstGeom prst="bracket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63528652"/>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Goal 2: Objectives 2-1 &amp; 2-2 (see pages 26-27)</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2-1 (cont.)</a:t>
            </a:r>
          </a:p>
          <a:p>
            <a:r>
              <a:rPr lang="en-US" dirty="0"/>
              <a:t>2-1-10 (R): Need for a systems approach to looking at urban freight issues</a:t>
            </a:r>
          </a:p>
          <a:p>
            <a:r>
              <a:rPr lang="en-US" dirty="0"/>
              <a:t>2-1-11 (R): Utilize Duke DIVE (immersive virtual environment/reality simulator) for </a:t>
            </a:r>
            <a:r>
              <a:rPr lang="en-US" dirty="0" err="1"/>
              <a:t>VRUs</a:t>
            </a:r>
            <a:r>
              <a:rPr lang="en-US" dirty="0"/>
              <a:t> – create simulations to observe </a:t>
            </a:r>
            <a:r>
              <a:rPr lang="en-US" dirty="0" err="1"/>
              <a:t>ped</a:t>
            </a:r>
            <a:r>
              <a:rPr lang="en-US" dirty="0"/>
              <a:t>/bike safety/roadside worker safety</a:t>
            </a:r>
          </a:p>
          <a:p>
            <a:r>
              <a:rPr lang="en-US" dirty="0"/>
              <a:t>2-1-12 (R): How do the safety benefits of vehicle based warning technologies affect the policies and practices of public agencies/safety practitioners OR Identify policies and practices of public agencies that would facilitate widespread implementation of vehicle technologies</a:t>
            </a:r>
          </a:p>
          <a:p>
            <a:pPr marL="0" indent="0">
              <a:buNone/>
            </a:pPr>
            <a:r>
              <a:rPr lang="en-US" b="1" dirty="0"/>
              <a:t>2-2</a:t>
            </a:r>
          </a:p>
          <a:p>
            <a:pPr marL="0" indent="0">
              <a:buNone/>
            </a:pPr>
            <a:r>
              <a:rPr lang="en-US" dirty="0"/>
              <a:t>•	2-2-1 (R): Create a central data clearinghouse for vulnerable road user 	data, including exposure, crash data, and facilities data </a:t>
            </a:r>
          </a:p>
          <a:p>
            <a:pPr marL="0" indent="0">
              <a:buNone/>
            </a:pPr>
            <a:r>
              <a:rPr lang="en-US" dirty="0"/>
              <a:t>•	2-2-2 (R): Develop risk index/prediction for bike/</a:t>
            </a:r>
            <a:r>
              <a:rPr lang="en-US" dirty="0" err="1"/>
              <a:t>ped</a:t>
            </a:r>
            <a:r>
              <a:rPr lang="en-US" dirty="0"/>
              <a:t> crashes based on 	infrastructure elements. </a:t>
            </a:r>
          </a:p>
          <a:p>
            <a:pPr marL="0" indent="0">
              <a:buNone/>
            </a:pPr>
            <a:r>
              <a:rPr lang="en-US" dirty="0"/>
              <a:t>•	2-2-3 (R): Use </a:t>
            </a:r>
            <a:r>
              <a:rPr lang="en-US" dirty="0" err="1"/>
              <a:t>NDS</a:t>
            </a:r>
            <a:r>
              <a:rPr lang="en-US" dirty="0"/>
              <a:t> data to provide realistic data to micro simulation of 	vehicle flows. </a:t>
            </a:r>
          </a:p>
          <a:p>
            <a:pPr marL="0" indent="0">
              <a:buNone/>
            </a:pPr>
            <a:r>
              <a:rPr lang="en-US" dirty="0"/>
              <a:t>•	2-2-4 (R): Examine and update CMFs which were derived from cross-	sectional models. </a:t>
            </a:r>
          </a:p>
        </p:txBody>
      </p:sp>
      <p:sp>
        <p:nvSpPr>
          <p:cNvPr id="5"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1674344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Goal 2: Objectives 2-3 &amp; 2-4 (see pgs. 27-28)</a:t>
            </a:r>
          </a:p>
        </p:txBody>
      </p:sp>
      <p:sp>
        <p:nvSpPr>
          <p:cNvPr id="3" name="Content Placeholder 2"/>
          <p:cNvSpPr>
            <a:spLocks noGrp="1"/>
          </p:cNvSpPr>
          <p:nvPr>
            <p:ph idx="1"/>
          </p:nvPr>
        </p:nvSpPr>
        <p:spPr/>
        <p:txBody>
          <a:bodyPr>
            <a:normAutofit/>
          </a:bodyPr>
          <a:lstStyle/>
          <a:p>
            <a:pPr marL="0" indent="0">
              <a:buNone/>
            </a:pPr>
            <a:r>
              <a:rPr lang="en-US" b="1" dirty="0"/>
              <a:t>2-3</a:t>
            </a:r>
          </a:p>
          <a:p>
            <a:r>
              <a:rPr lang="en-US" dirty="0"/>
              <a:t>2-3-1 (R): Develop a collaborative, multifaceted community effort to inform, encourage, and support families to put their teens in the safest vehicle the family can afford</a:t>
            </a:r>
          </a:p>
          <a:p>
            <a:pPr marL="0" indent="0">
              <a:buNone/>
            </a:pPr>
            <a:r>
              <a:rPr lang="en-US" b="1" dirty="0"/>
              <a:t>2-4</a:t>
            </a:r>
          </a:p>
          <a:p>
            <a:pPr marL="0" indent="0">
              <a:buNone/>
            </a:pPr>
            <a:r>
              <a:rPr lang="en-US" dirty="0"/>
              <a:t>•	None. </a:t>
            </a:r>
          </a:p>
          <a:p>
            <a:pPr lvl="1"/>
            <a:r>
              <a:rPr lang="en-US" dirty="0"/>
              <a:t>Integrate into research activities described in Objective 2-1? Would need to be much more explicit about the plans.</a:t>
            </a:r>
          </a:p>
          <a:p>
            <a:pPr lvl="1"/>
            <a:r>
              <a:rPr lang="en-US" dirty="0"/>
              <a:t>Consider a separate webinar series related to research findings/results and whether this would be separate or part of a practitioner-facing webinar series about Safe Systems</a:t>
            </a:r>
          </a:p>
          <a:p>
            <a:pPr marL="0" indent="0">
              <a:buNone/>
            </a:pPr>
            <a:endParaRPr lang="en-US" dirty="0"/>
          </a:p>
        </p:txBody>
      </p:sp>
      <p:sp>
        <p:nvSpPr>
          <p:cNvPr id="5"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2313714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8174"/>
            <a:ext cx="8229600" cy="457827"/>
          </a:xfrm>
        </p:spPr>
        <p:txBody>
          <a:bodyPr/>
          <a:lstStyle/>
          <a:p>
            <a:pPr algn="ctr"/>
            <a:r>
              <a:rPr lang="en-US" sz="3200" dirty="0"/>
              <a:t>Summary &amp; Next Steps</a:t>
            </a:r>
          </a:p>
        </p:txBody>
      </p:sp>
      <p:sp>
        <p:nvSpPr>
          <p:cNvPr id="4" name="Date Placeholder 3"/>
          <p:cNvSpPr>
            <a:spLocks noGrp="1"/>
          </p:cNvSpPr>
          <p:nvPr>
            <p:ph type="dt" sz="half" idx="10"/>
          </p:nvPr>
        </p:nvSpPr>
        <p:spPr/>
        <p:txBody>
          <a:bodyPr/>
          <a:lstStyle/>
          <a:p>
            <a:r>
              <a:rPr lang="en-US"/>
              <a:t>www.roadsafety.unc.edu  |  </a:t>
            </a:r>
            <a:fld id="{1682C668-C39B-C54B-A3C8-79F9D24A2384}" type="datetime4">
              <a:rPr lang="en-US" smtClean="0"/>
              <a:pPr/>
              <a:t>October 25, 2017</a:t>
            </a:fld>
            <a:endParaRPr lang="en-US" dirty="0"/>
          </a:p>
        </p:txBody>
      </p:sp>
      <p:sp>
        <p:nvSpPr>
          <p:cNvPr id="5" name="Title 1"/>
          <p:cNvSpPr txBox="1">
            <a:spLocks/>
          </p:cNvSpPr>
          <p:nvPr/>
        </p:nvSpPr>
        <p:spPr>
          <a:xfrm>
            <a:off x="457200" y="3800268"/>
            <a:ext cx="8229600" cy="457827"/>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pPr algn="ctr"/>
            <a:r>
              <a:rPr lang="en-US" sz="3200" i="1" dirty="0">
                <a:solidFill>
                  <a:srgbClr val="E7792B"/>
                </a:solidFill>
              </a:rPr>
              <a:t>3:50 PM (10 mins)</a:t>
            </a:r>
          </a:p>
        </p:txBody>
      </p:sp>
    </p:spTree>
    <p:extLst>
      <p:ext uri="{BB962C8B-B14F-4D97-AF65-F5344CB8AC3E}">
        <p14:creationId xmlns:p14="http://schemas.microsoft.com/office/powerpoint/2010/main" val="2188492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Next Steps for Year 2 Project Selection</a:t>
            </a:r>
          </a:p>
        </p:txBody>
      </p:sp>
      <p:sp>
        <p:nvSpPr>
          <p:cNvPr id="3" name="Content Placeholder 2"/>
          <p:cNvSpPr>
            <a:spLocks noGrp="1"/>
          </p:cNvSpPr>
          <p:nvPr>
            <p:ph idx="1"/>
          </p:nvPr>
        </p:nvSpPr>
        <p:spPr>
          <a:xfrm>
            <a:off x="278296" y="862420"/>
            <a:ext cx="8656154" cy="5557430"/>
          </a:xfrm>
        </p:spPr>
        <p:txBody>
          <a:bodyPr>
            <a:noAutofit/>
          </a:bodyPr>
          <a:lstStyle/>
          <a:p>
            <a:pPr>
              <a:lnSpc>
                <a:spcPct val="120000"/>
              </a:lnSpc>
            </a:pPr>
            <a:r>
              <a:rPr lang="en-US" sz="1800" dirty="0"/>
              <a:t>Today: Goal 1 and 2 and priority topics/activities</a:t>
            </a:r>
          </a:p>
          <a:p>
            <a:pPr>
              <a:lnSpc>
                <a:spcPct val="120000"/>
              </a:lnSpc>
            </a:pPr>
            <a:r>
              <a:rPr lang="en-US" sz="1800" dirty="0"/>
              <a:t>November 8: Goal 3 priority activities</a:t>
            </a:r>
          </a:p>
          <a:p>
            <a:pPr>
              <a:lnSpc>
                <a:spcPct val="120000"/>
              </a:lnSpc>
            </a:pPr>
            <a:r>
              <a:rPr lang="en-US" sz="1800" dirty="0"/>
              <a:t>By early Nov: One-on-one/small group coordination calls to determine project leads/contributors</a:t>
            </a:r>
          </a:p>
          <a:p>
            <a:pPr>
              <a:lnSpc>
                <a:spcPct val="120000"/>
              </a:lnSpc>
            </a:pPr>
            <a:r>
              <a:rPr lang="en-US" sz="1800" b="1" dirty="0"/>
              <a:t>By Nov 3: Identify reviewers with content expertise in priority areas</a:t>
            </a:r>
          </a:p>
          <a:p>
            <a:pPr>
              <a:lnSpc>
                <a:spcPct val="120000"/>
              </a:lnSpc>
            </a:pPr>
            <a:r>
              <a:rPr lang="en-US" sz="1800" b="1" dirty="0"/>
              <a:t>By Nov 17: Two-page project descriptions with budget due (using </a:t>
            </a:r>
            <a:r>
              <a:rPr lang="en-US" sz="1800" b="1"/>
              <a:t>template provided by Nov 3)</a:t>
            </a:r>
            <a:endParaRPr lang="en-US" sz="1800" b="1" dirty="0"/>
          </a:p>
          <a:p>
            <a:pPr>
              <a:lnSpc>
                <a:spcPct val="120000"/>
              </a:lnSpc>
            </a:pPr>
            <a:r>
              <a:rPr lang="en-US" sz="1800" dirty="0"/>
              <a:t>By Nov 21: Circulate write-ups for review by up to 3 ADs not leading effort and 1 external person with content expertise </a:t>
            </a:r>
          </a:p>
          <a:p>
            <a:pPr>
              <a:lnSpc>
                <a:spcPct val="120000"/>
              </a:lnSpc>
            </a:pPr>
            <a:r>
              <a:rPr lang="en-US" sz="1800" b="1" dirty="0"/>
              <a:t>By Dec 5: Reviewers submit technical feedback (to strengthen the project and feed into the work plan)</a:t>
            </a:r>
          </a:p>
          <a:p>
            <a:pPr>
              <a:lnSpc>
                <a:spcPct val="120000"/>
              </a:lnSpc>
            </a:pPr>
            <a:r>
              <a:rPr lang="en-US" sz="1800" dirty="0"/>
              <a:t>By Dec 5: HSRC will be considering budgets/ financial capacity</a:t>
            </a:r>
          </a:p>
          <a:p>
            <a:pPr>
              <a:lnSpc>
                <a:spcPct val="120000"/>
              </a:lnSpc>
            </a:pPr>
            <a:r>
              <a:rPr lang="en-US" sz="1800" b="1" dirty="0"/>
              <a:t>By Dec 15: HSRC will provide feedback and formal approval for Year 2 activities</a:t>
            </a:r>
          </a:p>
          <a:p>
            <a:pPr>
              <a:lnSpc>
                <a:spcPct val="120000"/>
              </a:lnSpc>
            </a:pPr>
            <a:r>
              <a:rPr lang="en-US" sz="1800" dirty="0"/>
              <a:t>By Jan 31: Work plans/DMPs for Year 2 projects are due</a:t>
            </a:r>
            <a:endParaRPr lang="en-US" sz="1600" b="1" dirty="0"/>
          </a:p>
        </p:txBody>
      </p:sp>
      <p:sp>
        <p:nvSpPr>
          <p:cNvPr id="5"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2777474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8174"/>
            <a:ext cx="8229600" cy="457827"/>
          </a:xfrm>
        </p:spPr>
        <p:txBody>
          <a:bodyPr/>
          <a:lstStyle/>
          <a:p>
            <a:pPr algn="ctr"/>
            <a:r>
              <a:rPr lang="en-US" sz="3200" dirty="0"/>
              <a:t>Final Questions/Comments?</a:t>
            </a:r>
          </a:p>
        </p:txBody>
      </p:sp>
      <p:sp>
        <p:nvSpPr>
          <p:cNvPr id="4" name="Date Placeholder 3"/>
          <p:cNvSpPr>
            <a:spLocks noGrp="1"/>
          </p:cNvSpPr>
          <p:nvPr>
            <p:ph type="dt" sz="half" idx="10"/>
          </p:nvPr>
        </p:nvSpPr>
        <p:spPr/>
        <p:txBody>
          <a:bodyPr/>
          <a:lstStyle/>
          <a:p>
            <a:r>
              <a:rPr lang="en-US"/>
              <a:t>www.roadsafety.unc.edu  |  </a:t>
            </a:r>
            <a:fld id="{1682C668-C39B-C54B-A3C8-79F9D24A2384}" type="datetime4">
              <a:rPr lang="en-US" smtClean="0"/>
              <a:pPr/>
              <a:t>October 25, 2017</a:t>
            </a:fld>
            <a:endParaRPr lang="en-US" dirty="0"/>
          </a:p>
        </p:txBody>
      </p:sp>
    </p:spTree>
    <p:extLst>
      <p:ext uri="{BB962C8B-B14F-4D97-AF65-F5344CB8AC3E}">
        <p14:creationId xmlns:p14="http://schemas.microsoft.com/office/powerpoint/2010/main" val="1976978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Autofit/>
          </a:bodyPr>
          <a:lstStyle/>
          <a:p>
            <a:r>
              <a:rPr lang="en-US" sz="4400" dirty="0"/>
              <a:t>We did it! Thank you!</a:t>
            </a:r>
          </a:p>
        </p:txBody>
      </p:sp>
      <p:sp>
        <p:nvSpPr>
          <p:cNvPr id="7" name="Date Placeholder 3"/>
          <p:cNvSpPr>
            <a:spLocks noGrp="1"/>
          </p:cNvSpPr>
          <p:nvPr>
            <p:ph type="dt" sz="half" idx="10"/>
          </p:nvPr>
        </p:nvSpPr>
        <p:spPr>
          <a:xfrm>
            <a:off x="0" y="6444108"/>
            <a:ext cx="9144000" cy="365125"/>
          </a:xfrm>
        </p:spPr>
        <p:txBody>
          <a:bodyPr/>
          <a:lstStyle/>
          <a:p>
            <a:r>
              <a:rPr lang="en-US" dirty="0"/>
              <a:t>www.roadsafety.unc.edu  |  October 25, 2017</a:t>
            </a:r>
          </a:p>
        </p:txBody>
      </p:sp>
      <p:pic>
        <p:nvPicPr>
          <p:cNvPr id="19" name="Picture 6" descr="http://152.2.173.188/utc/wp-content/themes/UTC_Custom/images/logo-un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24" y="4915255"/>
            <a:ext cx="2005168" cy="55087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http://152.2.173.188/utc/wp-content/themes/UTC_Custom/images/logo-duk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9969" y="4917485"/>
            <a:ext cx="1234441" cy="54864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152.2.173.188/utc/wp-content/themes/UTC_Custom/images/logo-floridaatlantic.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0387" y="4911455"/>
            <a:ext cx="1283817" cy="54864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0" descr="http://152.2.173.188/utc/wp-content/themes/UTC_Custom/images/logo-ucberkeley.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30181" y="4891112"/>
            <a:ext cx="1797409" cy="55135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2" descr="http://152.2.173.188/utc/wp-content/themes/UTC_Custom/images/logo-ut_knoxville.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65075" y="4891112"/>
            <a:ext cx="773583" cy="548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7628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8174"/>
            <a:ext cx="8229600" cy="457827"/>
          </a:xfrm>
        </p:spPr>
        <p:txBody>
          <a:bodyPr/>
          <a:lstStyle/>
          <a:p>
            <a:pPr algn="ctr"/>
            <a:r>
              <a:rPr lang="en-US" sz="3200" dirty="0"/>
              <a:t>Meeting Objectives &amp; Considerations</a:t>
            </a:r>
          </a:p>
        </p:txBody>
      </p:sp>
      <p:sp>
        <p:nvSpPr>
          <p:cNvPr id="4" name="Date Placeholder 3"/>
          <p:cNvSpPr>
            <a:spLocks noGrp="1"/>
          </p:cNvSpPr>
          <p:nvPr>
            <p:ph type="dt" sz="half" idx="10"/>
          </p:nvPr>
        </p:nvSpPr>
        <p:spPr/>
        <p:txBody>
          <a:bodyPr/>
          <a:lstStyle/>
          <a:p>
            <a:r>
              <a:rPr lang="en-US"/>
              <a:t>www.roadsafety.unc.edu  |  </a:t>
            </a:r>
            <a:fld id="{1682C668-C39B-C54B-A3C8-79F9D24A2384}" type="datetime4">
              <a:rPr lang="en-US" smtClean="0"/>
              <a:pPr/>
              <a:t>October 25, 2017</a:t>
            </a:fld>
            <a:endParaRPr lang="en-US" dirty="0"/>
          </a:p>
        </p:txBody>
      </p:sp>
      <p:sp>
        <p:nvSpPr>
          <p:cNvPr id="5" name="Title 1"/>
          <p:cNvSpPr txBox="1">
            <a:spLocks/>
          </p:cNvSpPr>
          <p:nvPr/>
        </p:nvSpPr>
        <p:spPr>
          <a:xfrm>
            <a:off x="457200" y="3170686"/>
            <a:ext cx="8229600" cy="457827"/>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pPr algn="ctr"/>
            <a:r>
              <a:rPr lang="en-US" sz="3200" i="1" dirty="0">
                <a:solidFill>
                  <a:srgbClr val="E7792B"/>
                </a:solidFill>
              </a:rPr>
              <a:t>2:05 PM (5 mins)</a:t>
            </a:r>
          </a:p>
        </p:txBody>
      </p:sp>
    </p:spTree>
    <p:extLst>
      <p:ext uri="{BB962C8B-B14F-4D97-AF65-F5344CB8AC3E}">
        <p14:creationId xmlns:p14="http://schemas.microsoft.com/office/powerpoint/2010/main" val="1280156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Meeting objectives</a:t>
            </a:r>
          </a:p>
        </p:txBody>
      </p:sp>
      <p:sp>
        <p:nvSpPr>
          <p:cNvPr id="3" name="Content Placeholder 2"/>
          <p:cNvSpPr>
            <a:spLocks noGrp="1"/>
          </p:cNvSpPr>
          <p:nvPr>
            <p:ph idx="1"/>
          </p:nvPr>
        </p:nvSpPr>
        <p:spPr>
          <a:xfrm>
            <a:off x="457199" y="862420"/>
            <a:ext cx="8566879" cy="5263744"/>
          </a:xfrm>
        </p:spPr>
        <p:txBody>
          <a:bodyPr>
            <a:noAutofit/>
          </a:bodyPr>
          <a:lstStyle/>
          <a:p>
            <a:pPr marL="0" indent="0">
              <a:buNone/>
            </a:pPr>
            <a:r>
              <a:rPr lang="en-US" sz="2400" i="1" dirty="0"/>
              <a:t>Welcome! The purpose of this meeting is NOT to vote on specific ideas or approve/reject projects as they are currently written, but a group conversation about overarching priorities in the near and longer term and how these priority areas fit across the resources that each campus has. </a:t>
            </a:r>
          </a:p>
          <a:p>
            <a:pPr marL="0" indent="0">
              <a:buNone/>
            </a:pPr>
            <a:endParaRPr lang="en-US" sz="2400" i="1" dirty="0"/>
          </a:p>
          <a:p>
            <a:pPr marL="0" indent="0">
              <a:buNone/>
            </a:pPr>
            <a:r>
              <a:rPr lang="en-US" sz="2400" dirty="0"/>
              <a:t>Today, we plan to: </a:t>
            </a:r>
          </a:p>
          <a:p>
            <a:pPr>
              <a:buFontTx/>
              <a:buChar char="-"/>
            </a:pPr>
            <a:r>
              <a:rPr lang="en-US" sz="2400" dirty="0"/>
              <a:t>Walk through updated CSCRS Roadmap structure/content</a:t>
            </a:r>
          </a:p>
          <a:p>
            <a:pPr>
              <a:buFontTx/>
              <a:buChar char="-"/>
            </a:pPr>
            <a:r>
              <a:rPr lang="en-US" sz="2400" dirty="0"/>
              <a:t>Discuss potential activities/ideas under Goal 1 and 2 </a:t>
            </a:r>
          </a:p>
          <a:p>
            <a:pPr>
              <a:buFontTx/>
              <a:buChar char="-"/>
            </a:pPr>
            <a:r>
              <a:rPr lang="en-US" sz="2400" dirty="0"/>
              <a:t>Objectively go through the ideas and consider which are most important/highest priority to help accomplish goals</a:t>
            </a:r>
          </a:p>
          <a:p>
            <a:pPr>
              <a:buFontTx/>
              <a:buChar char="-"/>
            </a:pPr>
            <a:r>
              <a:rPr lang="en-US" sz="2400" dirty="0"/>
              <a:t>Consider timeline, direction, and leadership/collaboration opportunities of all activities (incl. limited budget and match)</a:t>
            </a:r>
          </a:p>
          <a:p>
            <a:pPr marL="0" indent="0">
              <a:buNone/>
            </a:pPr>
            <a:endParaRPr lang="en-US" sz="2400" i="1" dirty="0"/>
          </a:p>
        </p:txBody>
      </p:sp>
      <p:sp>
        <p:nvSpPr>
          <p:cNvPr id="4" name="Date Placeholder 3"/>
          <p:cNvSpPr>
            <a:spLocks noGrp="1"/>
          </p:cNvSpPr>
          <p:nvPr>
            <p:ph type="dt" sz="half" idx="10"/>
          </p:nvPr>
        </p:nvSpPr>
        <p:spPr/>
        <p:txBody>
          <a:bodyPr/>
          <a:lstStyle/>
          <a:p>
            <a:r>
              <a:rPr lang="en-US"/>
              <a:t>www.roadsafety.unc.edu  |  </a:t>
            </a:r>
            <a:fld id="{1682C668-C39B-C54B-A3C8-79F9D24A2384}" type="datetime4">
              <a:rPr lang="en-US" smtClean="0"/>
              <a:pPr/>
              <a:t>October 25, 2017</a:t>
            </a:fld>
            <a:endParaRPr lang="en-US" dirty="0"/>
          </a:p>
        </p:txBody>
      </p:sp>
    </p:spTree>
    <p:extLst>
      <p:ext uri="{BB962C8B-B14F-4D97-AF65-F5344CB8AC3E}">
        <p14:creationId xmlns:p14="http://schemas.microsoft.com/office/powerpoint/2010/main" val="1743297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0"/>
            <a:ext cx="8229600" cy="813931"/>
          </a:xfrm>
        </p:spPr>
        <p:txBody>
          <a:bodyPr/>
          <a:lstStyle/>
          <a:p>
            <a:r>
              <a:rPr lang="en-US" sz="3200" dirty="0"/>
              <a:t>Considerations for today’s discussion</a:t>
            </a:r>
          </a:p>
        </p:txBody>
      </p:sp>
      <p:sp>
        <p:nvSpPr>
          <p:cNvPr id="3" name="Content Placeholder 2"/>
          <p:cNvSpPr>
            <a:spLocks noGrp="1"/>
          </p:cNvSpPr>
          <p:nvPr>
            <p:ph idx="1"/>
          </p:nvPr>
        </p:nvSpPr>
        <p:spPr>
          <a:xfrm>
            <a:off x="457200" y="1197428"/>
            <a:ext cx="8229600" cy="4928735"/>
          </a:xfrm>
        </p:spPr>
        <p:txBody>
          <a:bodyPr>
            <a:noAutofit/>
          </a:bodyPr>
          <a:lstStyle/>
          <a:p>
            <a:r>
              <a:rPr lang="en-US" sz="2400" dirty="0"/>
              <a:t>Which ideas can best leverage/build upon Quick Start findings?</a:t>
            </a:r>
          </a:p>
          <a:p>
            <a:r>
              <a:rPr lang="en-US" sz="2400" dirty="0"/>
              <a:t>Which ideas have the most potential to help us reach our goals and objectives?</a:t>
            </a:r>
          </a:p>
          <a:p>
            <a:r>
              <a:rPr lang="en-US" sz="2400" dirty="0"/>
              <a:t>Do you see overlap between project ideas, or coordination potential?</a:t>
            </a:r>
          </a:p>
          <a:p>
            <a:r>
              <a:rPr lang="en-US" sz="2400" dirty="0"/>
              <a:t>Which ideas are best suited to start now vs. later?</a:t>
            </a:r>
          </a:p>
          <a:p>
            <a:r>
              <a:rPr lang="en-US" sz="2400" dirty="0"/>
              <a:t>What might your role be in working on these ideas, and how does that align with your budget?</a:t>
            </a:r>
          </a:p>
        </p:txBody>
      </p:sp>
      <p:sp>
        <p:nvSpPr>
          <p:cNvPr id="5"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1208183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8174"/>
            <a:ext cx="8229600" cy="457827"/>
          </a:xfrm>
        </p:spPr>
        <p:txBody>
          <a:bodyPr/>
          <a:lstStyle/>
          <a:p>
            <a:pPr algn="ctr"/>
            <a:r>
              <a:rPr lang="en-US" sz="3200" dirty="0"/>
              <a:t>Overview of CSCRS Strategic Roadmap </a:t>
            </a:r>
          </a:p>
        </p:txBody>
      </p:sp>
      <p:sp>
        <p:nvSpPr>
          <p:cNvPr id="4" name="Date Placeholder 3"/>
          <p:cNvSpPr>
            <a:spLocks noGrp="1"/>
          </p:cNvSpPr>
          <p:nvPr>
            <p:ph type="dt" sz="half" idx="10"/>
          </p:nvPr>
        </p:nvSpPr>
        <p:spPr/>
        <p:txBody>
          <a:bodyPr/>
          <a:lstStyle/>
          <a:p>
            <a:r>
              <a:rPr lang="en-US"/>
              <a:t>www.roadsafety.unc.edu  |  </a:t>
            </a:r>
            <a:fld id="{1682C668-C39B-C54B-A3C8-79F9D24A2384}" type="datetime4">
              <a:rPr lang="en-US" smtClean="0"/>
              <a:pPr/>
              <a:t>October 25, 2017</a:t>
            </a:fld>
            <a:endParaRPr lang="en-US" dirty="0"/>
          </a:p>
        </p:txBody>
      </p:sp>
      <p:sp>
        <p:nvSpPr>
          <p:cNvPr id="5" name="Title 1"/>
          <p:cNvSpPr txBox="1">
            <a:spLocks/>
          </p:cNvSpPr>
          <p:nvPr/>
        </p:nvSpPr>
        <p:spPr>
          <a:xfrm>
            <a:off x="457200" y="3170686"/>
            <a:ext cx="8229600" cy="457827"/>
          </a:xfrm>
          <a:prstGeom prst="rect">
            <a:avLst/>
          </a:prstGeom>
        </p:spPr>
        <p:txBody>
          <a:bodyPr vert="horz" lIns="91440" tIns="45720" rIns="91440" bIns="45720" rtlCol="0" anchor="ctr">
            <a:noAutofit/>
          </a:bodyPr>
          <a:lstStyle>
            <a:lvl1pPr algn="l" defTabSz="342884" rtl="0" eaLnBrk="1" latinLnBrk="0" hangingPunct="1">
              <a:spcBef>
                <a:spcPct val="0"/>
              </a:spcBef>
              <a:buNone/>
              <a:defRPr sz="2400" kern="1200">
                <a:solidFill>
                  <a:srgbClr val="1F84B3"/>
                </a:solidFill>
                <a:latin typeface=""/>
                <a:ea typeface="+mj-ea"/>
                <a:cs typeface="+mj-cs"/>
              </a:defRPr>
            </a:lvl1pPr>
          </a:lstStyle>
          <a:p>
            <a:pPr algn="ctr"/>
            <a:r>
              <a:rPr lang="en-US" sz="3200" i="1" dirty="0">
                <a:solidFill>
                  <a:srgbClr val="E7792B"/>
                </a:solidFill>
              </a:rPr>
              <a:t>2:10 PM (10 mins)</a:t>
            </a:r>
          </a:p>
        </p:txBody>
      </p:sp>
    </p:spTree>
    <p:extLst>
      <p:ext uri="{BB962C8B-B14F-4D97-AF65-F5344CB8AC3E}">
        <p14:creationId xmlns:p14="http://schemas.microsoft.com/office/powerpoint/2010/main" val="57454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Mission and Vision (pg. 7)</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3082" y="1412133"/>
            <a:ext cx="3385685" cy="3344442"/>
          </a:xfrm>
          <a:prstGeom prst="rect">
            <a:avLst/>
          </a:prstGeom>
        </p:spPr>
      </p:pic>
      <p:sp>
        <p:nvSpPr>
          <p:cNvPr id="4" name="Content Placeholder 3"/>
          <p:cNvSpPr>
            <a:spLocks noGrp="1"/>
          </p:cNvSpPr>
          <p:nvPr>
            <p:ph idx="1"/>
          </p:nvPr>
        </p:nvSpPr>
        <p:spPr>
          <a:xfrm>
            <a:off x="457200" y="961052"/>
            <a:ext cx="4646645" cy="5165111"/>
          </a:xfrm>
        </p:spPr>
        <p:txBody>
          <a:bodyPr/>
          <a:lstStyle/>
          <a:p>
            <a:r>
              <a:rPr lang="en-US" b="1" dirty="0">
                <a:solidFill>
                  <a:srgbClr val="2273A5"/>
                </a:solidFill>
              </a:rPr>
              <a:t>Mission: </a:t>
            </a:r>
            <a:r>
              <a:rPr lang="en-US" dirty="0"/>
              <a:t>To create and exchange knowledge to advance transportation safety through a multidisciplinary, Safe Systems approach.</a:t>
            </a:r>
          </a:p>
          <a:p>
            <a:endParaRPr lang="en-US" dirty="0"/>
          </a:p>
          <a:p>
            <a:r>
              <a:rPr lang="en-US" b="1" dirty="0">
                <a:solidFill>
                  <a:srgbClr val="2273A5"/>
                </a:solidFill>
              </a:rPr>
              <a:t>Vision: </a:t>
            </a:r>
            <a:r>
              <a:rPr lang="en-US" dirty="0"/>
              <a:t>To unite perspectives from planning, engineering, public health, data science, and robotics in ways that advance road safety research and equip professionals and the public at large with cutting-edge tools, data, and resources to address the systems that impact transportation safety.</a:t>
            </a:r>
          </a:p>
        </p:txBody>
      </p:sp>
      <p:sp>
        <p:nvSpPr>
          <p:cNvPr id="7"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3902777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421"/>
            <a:ext cx="8229600" cy="1628805"/>
          </a:xfrm>
        </p:spPr>
        <p:txBody>
          <a:bodyPr/>
          <a:lstStyle/>
          <a:p>
            <a:r>
              <a:rPr lang="en-US" sz="2800" dirty="0"/>
              <a:t>Goal 1: Safe Systems principles and approaches are shared, understood, and adopted by traffic safety professionals (traditional and nontraditional) and stakeholders. (pg. 8)</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7256321"/>
              </p:ext>
            </p:extLst>
          </p:nvPr>
        </p:nvGraphicFramePr>
        <p:xfrm>
          <a:off x="372319" y="2608491"/>
          <a:ext cx="8314481" cy="3446282"/>
        </p:xfrm>
        <a:graphic>
          <a:graphicData uri="http://schemas.openxmlformats.org/drawingml/2006/table">
            <a:tbl>
              <a:tblPr firstRow="1" firstCol="1" bandRow="1">
                <a:tableStyleId>{5C22544A-7EE6-4342-B048-85BDC9FD1C3A}</a:tableStyleId>
              </a:tblPr>
              <a:tblGrid>
                <a:gridCol w="3769641">
                  <a:extLst>
                    <a:ext uri="{9D8B030D-6E8A-4147-A177-3AD203B41FA5}">
                      <a16:colId xmlns:a16="http://schemas.microsoft.com/office/drawing/2014/main" val="20000"/>
                    </a:ext>
                  </a:extLst>
                </a:gridCol>
                <a:gridCol w="1136210">
                  <a:extLst>
                    <a:ext uri="{9D8B030D-6E8A-4147-A177-3AD203B41FA5}">
                      <a16:colId xmlns:a16="http://schemas.microsoft.com/office/drawing/2014/main" val="20001"/>
                    </a:ext>
                  </a:extLst>
                </a:gridCol>
                <a:gridCol w="1136210">
                  <a:extLst>
                    <a:ext uri="{9D8B030D-6E8A-4147-A177-3AD203B41FA5}">
                      <a16:colId xmlns:a16="http://schemas.microsoft.com/office/drawing/2014/main" val="20002"/>
                    </a:ext>
                  </a:extLst>
                </a:gridCol>
                <a:gridCol w="1136210">
                  <a:extLst>
                    <a:ext uri="{9D8B030D-6E8A-4147-A177-3AD203B41FA5}">
                      <a16:colId xmlns:a16="http://schemas.microsoft.com/office/drawing/2014/main" val="20003"/>
                    </a:ext>
                  </a:extLst>
                </a:gridCol>
                <a:gridCol w="1136210">
                  <a:extLst>
                    <a:ext uri="{9D8B030D-6E8A-4147-A177-3AD203B41FA5}">
                      <a16:colId xmlns:a16="http://schemas.microsoft.com/office/drawing/2014/main" val="20004"/>
                    </a:ext>
                  </a:extLst>
                </a:gridCol>
              </a:tblGrid>
              <a:tr h="365996">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Year 1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Year 2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Year 3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Year 4/5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0"/>
                  </a:ext>
                </a:extLst>
              </a:tr>
              <a:tr h="731991">
                <a:tc>
                  <a:txBody>
                    <a:bodyPr/>
                    <a:lstStyle/>
                    <a:p>
                      <a:pPr marL="0" marR="0">
                        <a:lnSpc>
                          <a:spcPct val="107000"/>
                        </a:lnSpc>
                        <a:spcBef>
                          <a:spcPts val="0"/>
                        </a:spcBef>
                        <a:spcAft>
                          <a:spcPts val="0"/>
                        </a:spcAft>
                      </a:pPr>
                      <a:r>
                        <a:rPr lang="en-US" sz="1600" dirty="0">
                          <a:effectLst/>
                        </a:rPr>
                        <a:t>1-1: Conduct research to identify Safe Systems approaches, policies, and practices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R-1; R-3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dirty="0">
                          <a:effectLst/>
                        </a:rPr>
                        <a:t>1-1-1 thru 1-1-7?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a:effectLst/>
                        </a:rPr>
                        <a:t>1-1-8?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1"/>
                  </a:ext>
                </a:extLst>
              </a:tr>
              <a:tr h="731991">
                <a:tc>
                  <a:txBody>
                    <a:bodyPr/>
                    <a:lstStyle/>
                    <a:p>
                      <a:pPr marL="0" marR="0">
                        <a:lnSpc>
                          <a:spcPct val="107000"/>
                        </a:lnSpc>
                        <a:spcBef>
                          <a:spcPts val="0"/>
                        </a:spcBef>
                        <a:spcAft>
                          <a:spcPts val="0"/>
                        </a:spcAft>
                      </a:pPr>
                      <a:r>
                        <a:rPr lang="en-US" sz="1600" dirty="0">
                          <a:effectLst/>
                        </a:rPr>
                        <a:t>1-2: Lead training and PD on Safe Systems approach and related policies/ practices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R-3; PD-1; PD-2; PD-3; PD-4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1-2-1?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2"/>
                  </a:ext>
                </a:extLst>
              </a:tr>
              <a:tr h="731991">
                <a:tc>
                  <a:txBody>
                    <a:bodyPr/>
                    <a:lstStyle/>
                    <a:p>
                      <a:pPr marL="0" marR="0">
                        <a:lnSpc>
                          <a:spcPct val="107000"/>
                        </a:lnSpc>
                        <a:spcBef>
                          <a:spcPts val="0"/>
                        </a:spcBef>
                        <a:spcAft>
                          <a:spcPts val="0"/>
                        </a:spcAft>
                      </a:pPr>
                      <a:r>
                        <a:rPr lang="en-US" sz="1600" dirty="0">
                          <a:effectLst/>
                        </a:rPr>
                        <a:t>1-3: Integrate Safe Systems concepts into other safety/ health/ planning initiatives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PD4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Extend PD4?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1-3-1?</a:t>
                      </a:r>
                    </a:p>
                  </a:txBody>
                  <a:tcPr marL="67088" marR="67088"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3"/>
                  </a:ext>
                </a:extLst>
              </a:tr>
              <a:tr h="731991">
                <a:tc>
                  <a:txBody>
                    <a:bodyPr/>
                    <a:lstStyle/>
                    <a:p>
                      <a:pPr marL="0" marR="0">
                        <a:lnSpc>
                          <a:spcPct val="107000"/>
                        </a:lnSpc>
                        <a:spcBef>
                          <a:spcPts val="0"/>
                        </a:spcBef>
                        <a:spcAft>
                          <a:spcPts val="0"/>
                        </a:spcAft>
                      </a:pPr>
                      <a:r>
                        <a:rPr lang="en-US" sz="1600" dirty="0">
                          <a:effectLst/>
                        </a:rPr>
                        <a:t>1-4: Facilitate states and cities in implementing a Safe Systems approach in various contexts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None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a:effectLst/>
                        </a:rPr>
                        <a:t>1-4-1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1-4-2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4"/>
                  </a:ext>
                </a:extLst>
              </a:tr>
            </a:tbl>
          </a:graphicData>
        </a:graphic>
      </p:graphicFrame>
      <p:sp>
        <p:nvSpPr>
          <p:cNvPr id="4" name="Date Placeholder 3"/>
          <p:cNvSpPr>
            <a:spLocks noGrp="1"/>
          </p:cNvSpPr>
          <p:nvPr>
            <p:ph type="dt" sz="half" idx="10"/>
          </p:nvPr>
        </p:nvSpPr>
        <p:spPr/>
        <p:txBody>
          <a:bodyPr/>
          <a:lstStyle/>
          <a:p>
            <a:r>
              <a:rPr lang="en-US" dirty="0"/>
              <a:t>www.roadsafety.unc.edu  |  October 25, 2017</a:t>
            </a:r>
          </a:p>
        </p:txBody>
      </p:sp>
    </p:spTree>
    <p:extLst>
      <p:ext uri="{BB962C8B-B14F-4D97-AF65-F5344CB8AC3E}">
        <p14:creationId xmlns:p14="http://schemas.microsoft.com/office/powerpoint/2010/main" val="3512459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480"/>
            <a:ext cx="8229600" cy="2300609"/>
          </a:xfrm>
        </p:spPr>
        <p:txBody>
          <a:bodyPr/>
          <a:lstStyle/>
          <a:p>
            <a:r>
              <a:rPr lang="en-US" sz="2800" dirty="0"/>
              <a:t>Goal 2: Cutting-edge research, tools, data, and resources—compatible with a Safe Systems approach—are developed and utilized by professionals and the public at large to better understand and address existing and emerging road safety issues. (pg. 11)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51087734"/>
              </p:ext>
            </p:extLst>
          </p:nvPr>
        </p:nvGraphicFramePr>
        <p:xfrm>
          <a:off x="541175" y="3188507"/>
          <a:ext cx="8210938" cy="3092697"/>
        </p:xfrm>
        <a:graphic>
          <a:graphicData uri="http://schemas.openxmlformats.org/drawingml/2006/table">
            <a:tbl>
              <a:tblPr firstRow="1" firstCol="1" bandRow="1">
                <a:tableStyleId>{5C22544A-7EE6-4342-B048-85BDC9FD1C3A}</a:tableStyleId>
              </a:tblPr>
              <a:tblGrid>
                <a:gridCol w="3722698">
                  <a:extLst>
                    <a:ext uri="{9D8B030D-6E8A-4147-A177-3AD203B41FA5}">
                      <a16:colId xmlns:a16="http://schemas.microsoft.com/office/drawing/2014/main" val="20000"/>
                    </a:ext>
                  </a:extLst>
                </a:gridCol>
                <a:gridCol w="1339903">
                  <a:extLst>
                    <a:ext uri="{9D8B030D-6E8A-4147-A177-3AD203B41FA5}">
                      <a16:colId xmlns:a16="http://schemas.microsoft.com/office/drawing/2014/main" val="20001"/>
                    </a:ext>
                  </a:extLst>
                </a:gridCol>
                <a:gridCol w="1182269">
                  <a:extLst>
                    <a:ext uri="{9D8B030D-6E8A-4147-A177-3AD203B41FA5}">
                      <a16:colId xmlns:a16="http://schemas.microsoft.com/office/drawing/2014/main" val="20002"/>
                    </a:ext>
                  </a:extLst>
                </a:gridCol>
                <a:gridCol w="1103450">
                  <a:extLst>
                    <a:ext uri="{9D8B030D-6E8A-4147-A177-3AD203B41FA5}">
                      <a16:colId xmlns:a16="http://schemas.microsoft.com/office/drawing/2014/main" val="20003"/>
                    </a:ext>
                  </a:extLst>
                </a:gridCol>
                <a:gridCol w="862618">
                  <a:extLst>
                    <a:ext uri="{9D8B030D-6E8A-4147-A177-3AD203B41FA5}">
                      <a16:colId xmlns:a16="http://schemas.microsoft.com/office/drawing/2014/main" val="20004"/>
                    </a:ext>
                  </a:extLst>
                </a:gridCol>
              </a:tblGrid>
              <a:tr h="336929">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1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2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3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gn="ctr">
                        <a:lnSpc>
                          <a:spcPct val="107000"/>
                        </a:lnSpc>
                        <a:spcBef>
                          <a:spcPts val="0"/>
                        </a:spcBef>
                        <a:spcAft>
                          <a:spcPts val="0"/>
                        </a:spcAft>
                      </a:pPr>
                      <a:r>
                        <a:rPr lang="en-US" sz="1400" dirty="0">
                          <a:effectLst/>
                        </a:rPr>
                        <a:t>Year 4/5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0"/>
                  </a:ext>
                </a:extLst>
              </a:tr>
              <a:tr h="688942">
                <a:tc>
                  <a:txBody>
                    <a:bodyPr/>
                    <a:lstStyle/>
                    <a:p>
                      <a:pPr marL="0" marR="0">
                        <a:lnSpc>
                          <a:spcPct val="107000"/>
                        </a:lnSpc>
                        <a:spcBef>
                          <a:spcPts val="0"/>
                        </a:spcBef>
                        <a:spcAft>
                          <a:spcPts val="0"/>
                        </a:spcAft>
                      </a:pPr>
                      <a:r>
                        <a:rPr lang="en-US" sz="1400" dirty="0">
                          <a:effectLst/>
                        </a:rPr>
                        <a:t>2-1: Perform road safety research that explores core safety issues and transformational changes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R-1?</a:t>
                      </a:r>
                      <a:r>
                        <a:rPr lang="en-US" sz="1400" baseline="0" dirty="0">
                          <a:effectLst/>
                        </a:rPr>
                        <a:t> R-6?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2-1-1 thru </a:t>
                      </a:r>
                    </a:p>
                    <a:p>
                      <a:pPr marL="0" marR="0">
                        <a:lnSpc>
                          <a:spcPct val="107000"/>
                        </a:lnSpc>
                        <a:spcBef>
                          <a:spcPts val="0"/>
                        </a:spcBef>
                        <a:spcAft>
                          <a:spcPts val="0"/>
                        </a:spcAft>
                      </a:pPr>
                      <a:r>
                        <a:rPr lang="en-US" sz="1400" dirty="0">
                          <a:effectLst/>
                        </a:rPr>
                        <a:t>2-1-12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1"/>
                  </a:ext>
                </a:extLst>
              </a:tr>
              <a:tr h="688942">
                <a:tc>
                  <a:txBody>
                    <a:bodyPr/>
                    <a:lstStyle/>
                    <a:p>
                      <a:pPr marL="0" marR="0">
                        <a:lnSpc>
                          <a:spcPct val="107000"/>
                        </a:lnSpc>
                        <a:spcBef>
                          <a:spcPts val="0"/>
                        </a:spcBef>
                        <a:spcAft>
                          <a:spcPts val="0"/>
                        </a:spcAft>
                      </a:pPr>
                      <a:r>
                        <a:rPr lang="en-US" sz="1400" dirty="0">
                          <a:effectLst/>
                        </a:rPr>
                        <a:t>2-2: Develop research-driven tools, resources, and data sets to support problem identification and understanding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R-1; R-2; R-4; R-5; R-6; R-7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2-2-1</a:t>
                      </a:r>
                      <a:r>
                        <a:rPr lang="en-US" sz="1400" baseline="0" dirty="0">
                          <a:effectLst/>
                        </a:rPr>
                        <a:t> through 2-2-4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2"/>
                  </a:ext>
                </a:extLst>
              </a:tr>
              <a:tr h="688942">
                <a:tc>
                  <a:txBody>
                    <a:bodyPr/>
                    <a:lstStyle/>
                    <a:p>
                      <a:pPr marL="0" marR="0">
                        <a:lnSpc>
                          <a:spcPct val="107000"/>
                        </a:lnSpc>
                        <a:spcBef>
                          <a:spcPts val="0"/>
                        </a:spcBef>
                        <a:spcAft>
                          <a:spcPts val="0"/>
                        </a:spcAft>
                      </a:pPr>
                      <a:r>
                        <a:rPr lang="en-US" sz="1400">
                          <a:effectLst/>
                        </a:rPr>
                        <a:t>2-3: Support development of programs, policies, and practices proven to reduce fatalities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R-8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2-3-1 (related to R-8)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Informed by Year 2 work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3"/>
                  </a:ext>
                </a:extLst>
              </a:tr>
              <a:tr h="688942">
                <a:tc>
                  <a:txBody>
                    <a:bodyPr/>
                    <a:lstStyle/>
                    <a:p>
                      <a:pPr marL="0" marR="0">
                        <a:lnSpc>
                          <a:spcPct val="107000"/>
                        </a:lnSpc>
                        <a:spcBef>
                          <a:spcPts val="0"/>
                        </a:spcBef>
                        <a:spcAft>
                          <a:spcPts val="0"/>
                        </a:spcAft>
                      </a:pPr>
                      <a:r>
                        <a:rPr lang="en-US" sz="1400">
                          <a:effectLst/>
                        </a:rPr>
                        <a:t>2-4: Disseminate research products and findings, reaching new and non-traditional audiences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PD-1; PD-2; PD-3; PD-5; core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None proposed yet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8" marR="67088" marT="0" marB="0"/>
                </a:tc>
                <a:extLst>
                  <a:ext uri="{0D108BD9-81ED-4DB2-BD59-A6C34878D82A}">
                    <a16:rowId xmlns:a16="http://schemas.microsoft.com/office/drawing/2014/main" val="10004"/>
                  </a:ext>
                </a:extLst>
              </a:tr>
            </a:tbl>
          </a:graphicData>
        </a:graphic>
      </p:graphicFrame>
      <p:sp>
        <p:nvSpPr>
          <p:cNvPr id="6" name="Date Placeholder 3"/>
          <p:cNvSpPr>
            <a:spLocks noGrp="1"/>
          </p:cNvSpPr>
          <p:nvPr>
            <p:ph type="dt" sz="half" idx="10"/>
          </p:nvPr>
        </p:nvSpPr>
        <p:spPr>
          <a:xfrm>
            <a:off x="1571626" y="6550321"/>
            <a:ext cx="4981574" cy="195436"/>
          </a:xfrm>
        </p:spPr>
        <p:txBody>
          <a:bodyPr/>
          <a:lstStyle/>
          <a:p>
            <a:r>
              <a:rPr lang="en-US" dirty="0"/>
              <a:t>www.roadsafety.unc.edu  |  October 25, 2017</a:t>
            </a:r>
          </a:p>
        </p:txBody>
      </p:sp>
    </p:spTree>
    <p:extLst>
      <p:ext uri="{BB962C8B-B14F-4D97-AF65-F5344CB8AC3E}">
        <p14:creationId xmlns:p14="http://schemas.microsoft.com/office/powerpoint/2010/main" val="2565579566"/>
      </p:ext>
    </p:extLst>
  </p:cSld>
  <p:clrMapOvr>
    <a:masterClrMapping/>
  </p:clrMapOvr>
</p:sld>
</file>

<file path=ppt/theme/theme1.xml><?xml version="1.0" encoding="utf-8"?>
<a:theme xmlns:a="http://schemas.openxmlformats.org/drawingml/2006/main" name="HSRC">
  <a:themeElements>
    <a:clrScheme name="Custom 4">
      <a:dk1>
        <a:srgbClr val="0C1E2C"/>
      </a:dk1>
      <a:lt1>
        <a:srgbClr val="FFFFFE"/>
      </a:lt1>
      <a:dk2>
        <a:srgbClr val="0C1E2C"/>
      </a:dk2>
      <a:lt2>
        <a:srgbClr val="FFFFFE"/>
      </a:lt2>
      <a:accent1>
        <a:srgbClr val="0C1E2C"/>
      </a:accent1>
      <a:accent2>
        <a:srgbClr val="194160"/>
      </a:accent2>
      <a:accent3>
        <a:srgbClr val="2273A5"/>
      </a:accent3>
      <a:accent4>
        <a:srgbClr val="ADC8DD"/>
      </a:accent4>
      <a:accent5>
        <a:srgbClr val="E6F2F6"/>
      </a:accent5>
      <a:accent6>
        <a:srgbClr val="E6F2F6"/>
      </a:accent6>
      <a:hlink>
        <a:srgbClr val="2273A5"/>
      </a:hlink>
      <a:folHlink>
        <a:srgbClr val="ADC8D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4">
    <a:dk1>
      <a:srgbClr val="0C1E2C"/>
    </a:dk1>
    <a:lt1>
      <a:srgbClr val="FFFFFE"/>
    </a:lt1>
    <a:dk2>
      <a:srgbClr val="0C1E2C"/>
    </a:dk2>
    <a:lt2>
      <a:srgbClr val="FFFFFE"/>
    </a:lt2>
    <a:accent1>
      <a:srgbClr val="0C1E2C"/>
    </a:accent1>
    <a:accent2>
      <a:srgbClr val="194160"/>
    </a:accent2>
    <a:accent3>
      <a:srgbClr val="2273A5"/>
    </a:accent3>
    <a:accent4>
      <a:srgbClr val="ADC8DD"/>
    </a:accent4>
    <a:accent5>
      <a:srgbClr val="E6F2F6"/>
    </a:accent5>
    <a:accent6>
      <a:srgbClr val="E6F2F6"/>
    </a:accent6>
    <a:hlink>
      <a:srgbClr val="2273A5"/>
    </a:hlink>
    <a:folHlink>
      <a:srgbClr val="ADC8DD"/>
    </a:folHlink>
  </a:clrScheme>
</a:themeOverride>
</file>

<file path=docProps/app.xml><?xml version="1.0" encoding="utf-8"?>
<Properties xmlns="http://schemas.openxmlformats.org/officeDocument/2006/extended-properties" xmlns:vt="http://schemas.openxmlformats.org/officeDocument/2006/docPropsVTypes">
  <Template>HSRC.thmx</Template>
  <TotalTime>7508</TotalTime>
  <Words>2400</Words>
  <Application>Microsoft Office PowerPoint</Application>
  <PresentationFormat>On-screen Show (4:3)</PresentationFormat>
  <Paragraphs>309</Paragraphs>
  <Slides>26</Slides>
  <Notes>26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26</vt:i4>
      </vt:variant>
    </vt:vector>
  </HeadingPairs>
  <TitlesOfParts>
    <vt:vector size="31" baseType="lpstr">
      <vt:lpstr>Arial</vt:lpstr>
      <vt:lpstr>Calibri</vt:lpstr>
      <vt:lpstr>Times New Roman</vt:lpstr>
      <vt:lpstr>HSRC</vt:lpstr>
      <vt:lpstr>Custom Design</vt:lpstr>
      <vt:lpstr>Strategic Roadmap Discussion, Part 1</vt:lpstr>
      <vt:lpstr>CSCRS Strategic Roadmap Discussion</vt:lpstr>
      <vt:lpstr>Meeting Objectives &amp; Considerations</vt:lpstr>
      <vt:lpstr>Meeting objectives</vt:lpstr>
      <vt:lpstr>Considerations for today’s discussion</vt:lpstr>
      <vt:lpstr>Overview of CSCRS Strategic Roadmap </vt:lpstr>
      <vt:lpstr>Mission and Vision (pg. 7)</vt:lpstr>
      <vt:lpstr>Goal 1: Safe Systems principles and approaches are shared, understood, and adopted by traffic safety professionals (traditional and nontraditional) and stakeholders. (pg. 8)</vt:lpstr>
      <vt:lpstr>Goal 2: Cutting-edge research, tools, data, and resources—compatible with a Safe Systems approach—are developed and utilized by professionals and the public at large to better understand and address existing and emerging road safety issues. (pg. 11)</vt:lpstr>
      <vt:lpstr>Goal 3: A growing body of students and future leaders are engaged and well-trained in road safety principles and Safe Systems approaches and methods. (pg. 14)</vt:lpstr>
      <vt:lpstr>Traffic Safety Snapshot (pg. 5)</vt:lpstr>
      <vt:lpstr>Potential Gaps/Opportunities</vt:lpstr>
      <vt:lpstr>Q/A re: CSCRS Strategic Roadmap </vt:lpstr>
      <vt:lpstr>Goal 1 Discussion</vt:lpstr>
      <vt:lpstr>Goal 1 Discussion: Potential Activities</vt:lpstr>
      <vt:lpstr>Goal 1: Objective 1-1 (see pgs. 19-21)</vt:lpstr>
      <vt:lpstr>Goal 1: Other Objectives (see pgs. 21-22)</vt:lpstr>
      <vt:lpstr>Goal 2 Discussion</vt:lpstr>
      <vt:lpstr>Goal 2 Discussion: Potential Activities</vt:lpstr>
      <vt:lpstr>Goal 2: Objective 2-1 (see pgs. 23-25)</vt:lpstr>
      <vt:lpstr>Goal 2: Objectives 2-1 &amp; 2-2 (see pages 26-27)</vt:lpstr>
      <vt:lpstr>Goal 2: Objectives 2-3 &amp; 2-4 (see pgs. 27-28)</vt:lpstr>
      <vt:lpstr>Summary &amp; Next Steps</vt:lpstr>
      <vt:lpstr>Next Steps for Year 2 Project Selection</vt:lpstr>
      <vt:lpstr>Final Questions/Comments?</vt:lpstr>
      <vt:lpstr>We did it! Thank you!</vt:lpstr>
    </vt:vector>
  </TitlesOfParts>
  <Company>Highway Safety Research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Sandt;Caroline Mozingo</dc:creator>
  <cp:lastModifiedBy>Mozingo, Caroline</cp:lastModifiedBy>
  <cp:revision>222</cp:revision>
  <cp:lastPrinted>2017-10-25T13:07:52Z</cp:lastPrinted>
  <dcterms:created xsi:type="dcterms:W3CDTF">2015-12-15T18:50:40Z</dcterms:created>
  <dcterms:modified xsi:type="dcterms:W3CDTF">2017-10-25T20:29:19Z</dcterms:modified>
</cp:coreProperties>
</file>