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handoutMasterIdLst>
    <p:handoutMasterId r:id="rId48"/>
  </p:handoutMasterIdLst>
  <p:sldIdLst>
    <p:sldId id="1258" r:id="rId2"/>
    <p:sldId id="1154" r:id="rId3"/>
    <p:sldId id="1152" r:id="rId4"/>
    <p:sldId id="1174" r:id="rId5"/>
    <p:sldId id="1162" r:id="rId6"/>
    <p:sldId id="1163" r:id="rId7"/>
    <p:sldId id="1218" r:id="rId8"/>
    <p:sldId id="1244" r:id="rId9"/>
    <p:sldId id="1245" r:id="rId10"/>
    <p:sldId id="1246" r:id="rId11"/>
    <p:sldId id="1247" r:id="rId12"/>
    <p:sldId id="1160" r:id="rId13"/>
    <p:sldId id="1161" r:id="rId14"/>
    <p:sldId id="1175" r:id="rId15"/>
    <p:sldId id="1148" r:id="rId16"/>
    <p:sldId id="1167" r:id="rId17"/>
    <p:sldId id="1171" r:id="rId18"/>
    <p:sldId id="1208" r:id="rId19"/>
    <p:sldId id="1176" r:id="rId20"/>
    <p:sldId id="1254" r:id="rId21"/>
    <p:sldId id="1238" r:id="rId22"/>
    <p:sldId id="1212" r:id="rId23"/>
    <p:sldId id="1181" r:id="rId24"/>
    <p:sldId id="1197" r:id="rId25"/>
    <p:sldId id="1182" r:id="rId26"/>
    <p:sldId id="1183" r:id="rId27"/>
    <p:sldId id="1203" r:id="rId28"/>
    <p:sldId id="1213" r:id="rId29"/>
    <p:sldId id="1204" r:id="rId30"/>
    <p:sldId id="1199" r:id="rId31"/>
    <p:sldId id="1202" r:id="rId32"/>
    <p:sldId id="1201" r:id="rId33"/>
    <p:sldId id="1184" r:id="rId34"/>
    <p:sldId id="1185" r:id="rId35"/>
    <p:sldId id="1233" r:id="rId36"/>
    <p:sldId id="1215" r:id="rId37"/>
    <p:sldId id="1216" r:id="rId38"/>
    <p:sldId id="1266" r:id="rId39"/>
    <p:sldId id="1259" r:id="rId40"/>
    <p:sldId id="1260" r:id="rId41"/>
    <p:sldId id="1261" r:id="rId42"/>
    <p:sldId id="1262" r:id="rId43"/>
    <p:sldId id="1263" r:id="rId44"/>
    <p:sldId id="1264" r:id="rId45"/>
    <p:sldId id="1265" r:id="rId46"/>
  </p:sldIdLst>
  <p:sldSz cx="9144000" cy="6858000" type="screen4x3"/>
  <p:notesSz cx="7010400" cy="9296400"/>
  <p:defaultTextStyle>
    <a:defPPr>
      <a:defRPr lang="en-US"/>
    </a:defPPr>
    <a:lvl1pPr algn="ctr" rtl="0" fontAlgn="base">
      <a:spcBef>
        <a:spcPct val="0"/>
      </a:spcBef>
      <a:spcAft>
        <a:spcPct val="0"/>
      </a:spcAft>
      <a:defRPr sz="2400" kern="1200">
        <a:solidFill>
          <a:schemeClr val="bg1"/>
        </a:solidFill>
        <a:latin typeface="Arial" charset="0"/>
        <a:ea typeface="+mn-ea"/>
        <a:cs typeface="+mn-cs"/>
      </a:defRPr>
    </a:lvl1pPr>
    <a:lvl2pPr marL="457200" algn="ctr" rtl="0" fontAlgn="base">
      <a:spcBef>
        <a:spcPct val="0"/>
      </a:spcBef>
      <a:spcAft>
        <a:spcPct val="0"/>
      </a:spcAft>
      <a:defRPr sz="2400" kern="1200">
        <a:solidFill>
          <a:schemeClr val="bg1"/>
        </a:solidFill>
        <a:latin typeface="Arial" charset="0"/>
        <a:ea typeface="+mn-ea"/>
        <a:cs typeface="+mn-cs"/>
      </a:defRPr>
    </a:lvl2pPr>
    <a:lvl3pPr marL="914400" algn="ctr" rtl="0" fontAlgn="base">
      <a:spcBef>
        <a:spcPct val="0"/>
      </a:spcBef>
      <a:spcAft>
        <a:spcPct val="0"/>
      </a:spcAft>
      <a:defRPr sz="2400" kern="1200">
        <a:solidFill>
          <a:schemeClr val="bg1"/>
        </a:solidFill>
        <a:latin typeface="Arial" charset="0"/>
        <a:ea typeface="+mn-ea"/>
        <a:cs typeface="+mn-cs"/>
      </a:defRPr>
    </a:lvl3pPr>
    <a:lvl4pPr marL="1371600" algn="ctr" rtl="0" fontAlgn="base">
      <a:spcBef>
        <a:spcPct val="0"/>
      </a:spcBef>
      <a:spcAft>
        <a:spcPct val="0"/>
      </a:spcAft>
      <a:defRPr sz="2400" kern="1200">
        <a:solidFill>
          <a:schemeClr val="bg1"/>
        </a:solidFill>
        <a:latin typeface="Arial" charset="0"/>
        <a:ea typeface="+mn-ea"/>
        <a:cs typeface="+mn-cs"/>
      </a:defRPr>
    </a:lvl4pPr>
    <a:lvl5pPr marL="1828800" algn="ctr" rtl="0" fontAlgn="base">
      <a:spcBef>
        <a:spcPct val="0"/>
      </a:spcBef>
      <a:spcAft>
        <a:spcPct val="0"/>
      </a:spcAft>
      <a:defRPr sz="2400" kern="1200">
        <a:solidFill>
          <a:schemeClr val="bg1"/>
        </a:solidFill>
        <a:latin typeface="Arial" charset="0"/>
        <a:ea typeface="+mn-ea"/>
        <a:cs typeface="+mn-cs"/>
      </a:defRPr>
    </a:lvl5pPr>
    <a:lvl6pPr marL="2286000" algn="l" defTabSz="914400" rtl="0" eaLnBrk="1" latinLnBrk="0" hangingPunct="1">
      <a:defRPr sz="2400" kern="1200">
        <a:solidFill>
          <a:schemeClr val="bg1"/>
        </a:solidFill>
        <a:latin typeface="Arial" charset="0"/>
        <a:ea typeface="+mn-ea"/>
        <a:cs typeface="+mn-cs"/>
      </a:defRPr>
    </a:lvl6pPr>
    <a:lvl7pPr marL="2743200" algn="l" defTabSz="914400" rtl="0" eaLnBrk="1" latinLnBrk="0" hangingPunct="1">
      <a:defRPr sz="2400" kern="1200">
        <a:solidFill>
          <a:schemeClr val="bg1"/>
        </a:solidFill>
        <a:latin typeface="Arial" charset="0"/>
        <a:ea typeface="+mn-ea"/>
        <a:cs typeface="+mn-cs"/>
      </a:defRPr>
    </a:lvl7pPr>
    <a:lvl8pPr marL="3200400" algn="l" defTabSz="914400" rtl="0" eaLnBrk="1" latinLnBrk="0" hangingPunct="1">
      <a:defRPr sz="2400" kern="1200">
        <a:solidFill>
          <a:schemeClr val="bg1"/>
        </a:solidFill>
        <a:latin typeface="Arial" charset="0"/>
        <a:ea typeface="+mn-ea"/>
        <a:cs typeface="+mn-cs"/>
      </a:defRPr>
    </a:lvl8pPr>
    <a:lvl9pPr marL="3657600" algn="l" defTabSz="914400" rtl="0" eaLnBrk="1" latinLnBrk="0" hangingPunct="1">
      <a:defRPr sz="2400" kern="1200">
        <a:solidFill>
          <a:schemeClr val="bg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9"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6600"/>
    <a:srgbClr val="FF0000"/>
    <a:srgbClr val="993300"/>
    <a:srgbClr val="F1B00F"/>
    <a:srgbClr val="FFCC00"/>
    <a:srgbClr val="CC9900"/>
    <a:srgbClr val="FF9933"/>
    <a:srgbClr val="FF3300"/>
    <a:srgbClr val="ED18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23" autoAdjust="0"/>
    <p:restoredTop sz="87024" autoAdjust="0"/>
  </p:normalViewPr>
  <p:slideViewPr>
    <p:cSldViewPr snapToGrid="0">
      <p:cViewPr varScale="1">
        <p:scale>
          <a:sx n="71" d="100"/>
          <a:sy n="71" d="100"/>
        </p:scale>
        <p:origin x="500" y="-32"/>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Lst>
  </p:outlineViewPr>
  <p:notesTextViewPr>
    <p:cViewPr>
      <p:scale>
        <a:sx n="100" d="100"/>
        <a:sy n="100" d="100"/>
      </p:scale>
      <p:origin x="0" y="0"/>
    </p:cViewPr>
  </p:notesTextViewPr>
  <p:sorterViewPr>
    <p:cViewPr>
      <p:scale>
        <a:sx n="66" d="100"/>
        <a:sy n="66" d="100"/>
      </p:scale>
      <p:origin x="0" y="-1301"/>
    </p:cViewPr>
  </p:sorterViewPr>
  <p:notesViewPr>
    <p:cSldViewPr snapToGrid="0">
      <p:cViewPr>
        <p:scale>
          <a:sx n="100" d="100"/>
          <a:sy n="100" d="100"/>
        </p:scale>
        <p:origin x="-864" y="1380"/>
      </p:cViewPr>
      <p:guideLst>
        <p:guide orient="horz" pos="2929"/>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_rels/viewProps.xml.rels><?xml version="1.0" encoding="UTF-8" standalone="yes"?>
<Relationships xmlns="http://schemas.openxmlformats.org/package/2006/relationships"><Relationship Id="rId3" Type="http://schemas.openxmlformats.org/officeDocument/2006/relationships/slide" Target="slides/slide26.xml"/><Relationship Id="rId7" Type="http://schemas.openxmlformats.org/officeDocument/2006/relationships/slide" Target="slides/slide31.xml"/><Relationship Id="rId2" Type="http://schemas.openxmlformats.org/officeDocument/2006/relationships/slide" Target="slides/slide25.xml"/><Relationship Id="rId1" Type="http://schemas.openxmlformats.org/officeDocument/2006/relationships/slide" Target="slides/slide23.xml"/><Relationship Id="rId6" Type="http://schemas.openxmlformats.org/officeDocument/2006/relationships/slide" Target="slides/slide30.xml"/><Relationship Id="rId5" Type="http://schemas.openxmlformats.org/officeDocument/2006/relationships/slide" Target="slides/slide29.xml"/><Relationship Id="rId4" Type="http://schemas.openxmlformats.org/officeDocument/2006/relationships/slide" Target="slides/slide2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3037840" cy="464578"/>
          </a:xfrm>
          <a:prstGeom prst="rect">
            <a:avLst/>
          </a:prstGeom>
          <a:noFill/>
          <a:ln w="9525">
            <a:noFill/>
            <a:miter lim="800000"/>
            <a:headEnd/>
            <a:tailEnd/>
          </a:ln>
          <a:effectLst/>
        </p:spPr>
        <p:txBody>
          <a:bodyPr vert="horz" wrap="square" lIns="93333" tIns="46666" rIns="93333" bIns="46666" numCol="1" anchor="t" anchorCtr="0" compatLnSpc="1">
            <a:prstTxWarp prst="textNoShape">
              <a:avLst/>
            </a:prstTxWarp>
          </a:bodyPr>
          <a:lstStyle>
            <a:lvl1pPr algn="l">
              <a:defRPr sz="1200" smtClean="0">
                <a:solidFill>
                  <a:schemeClr val="tx1"/>
                </a:solidFill>
                <a:latin typeface="Times New Roman" pitchFamily="18" charset="0"/>
              </a:defRPr>
            </a:lvl1pPr>
          </a:lstStyle>
          <a:p>
            <a:pPr>
              <a:defRPr/>
            </a:pPr>
            <a:endParaRPr lang="en-US"/>
          </a:p>
        </p:txBody>
      </p:sp>
      <p:sp>
        <p:nvSpPr>
          <p:cNvPr id="81923" name="Rectangle 3"/>
          <p:cNvSpPr>
            <a:spLocks noGrp="1" noChangeArrowheads="1"/>
          </p:cNvSpPr>
          <p:nvPr>
            <p:ph type="dt" sz="quarter" idx="1"/>
          </p:nvPr>
        </p:nvSpPr>
        <p:spPr bwMode="auto">
          <a:xfrm>
            <a:off x="3972560" y="0"/>
            <a:ext cx="3037840" cy="464578"/>
          </a:xfrm>
          <a:prstGeom prst="rect">
            <a:avLst/>
          </a:prstGeom>
          <a:noFill/>
          <a:ln w="9525">
            <a:noFill/>
            <a:miter lim="800000"/>
            <a:headEnd/>
            <a:tailEnd/>
          </a:ln>
          <a:effectLst/>
        </p:spPr>
        <p:txBody>
          <a:bodyPr vert="horz" wrap="square" lIns="93333" tIns="46666" rIns="93333" bIns="46666" numCol="1" anchor="t" anchorCtr="0" compatLnSpc="1">
            <a:prstTxWarp prst="textNoShape">
              <a:avLst/>
            </a:prstTxWarp>
          </a:bodyPr>
          <a:lstStyle>
            <a:lvl1pPr algn="r">
              <a:defRPr sz="1200" smtClean="0">
                <a:solidFill>
                  <a:schemeClr val="tx1"/>
                </a:solidFill>
                <a:latin typeface="Times New Roman" pitchFamily="18" charset="0"/>
              </a:defRPr>
            </a:lvl1pPr>
          </a:lstStyle>
          <a:p>
            <a:pPr>
              <a:defRPr/>
            </a:pPr>
            <a:endParaRPr lang="en-US"/>
          </a:p>
        </p:txBody>
      </p:sp>
      <p:sp>
        <p:nvSpPr>
          <p:cNvPr id="81924" name="Rectangle 4"/>
          <p:cNvSpPr>
            <a:spLocks noGrp="1" noChangeArrowheads="1"/>
          </p:cNvSpPr>
          <p:nvPr>
            <p:ph type="ftr" sz="quarter" idx="2"/>
          </p:nvPr>
        </p:nvSpPr>
        <p:spPr bwMode="auto">
          <a:xfrm>
            <a:off x="0" y="8831823"/>
            <a:ext cx="3037840" cy="464578"/>
          </a:xfrm>
          <a:prstGeom prst="rect">
            <a:avLst/>
          </a:prstGeom>
          <a:noFill/>
          <a:ln w="9525">
            <a:noFill/>
            <a:miter lim="800000"/>
            <a:headEnd/>
            <a:tailEnd/>
          </a:ln>
          <a:effectLst/>
        </p:spPr>
        <p:txBody>
          <a:bodyPr vert="horz" wrap="square" lIns="93333" tIns="46666" rIns="93333" bIns="46666" numCol="1" anchor="b" anchorCtr="0" compatLnSpc="1">
            <a:prstTxWarp prst="textNoShape">
              <a:avLst/>
            </a:prstTxWarp>
          </a:bodyPr>
          <a:lstStyle>
            <a:lvl1pPr algn="l">
              <a:defRPr sz="1200" smtClean="0">
                <a:solidFill>
                  <a:schemeClr val="tx1"/>
                </a:solidFill>
                <a:latin typeface="Times New Roman" pitchFamily="18" charset="0"/>
              </a:defRPr>
            </a:lvl1pPr>
          </a:lstStyle>
          <a:p>
            <a:pPr>
              <a:defRPr/>
            </a:pPr>
            <a:endParaRPr lang="en-US"/>
          </a:p>
        </p:txBody>
      </p:sp>
      <p:sp>
        <p:nvSpPr>
          <p:cNvPr id="81925" name="Rectangle 5"/>
          <p:cNvSpPr>
            <a:spLocks noGrp="1" noChangeArrowheads="1"/>
          </p:cNvSpPr>
          <p:nvPr>
            <p:ph type="sldNum" sz="quarter" idx="3"/>
          </p:nvPr>
        </p:nvSpPr>
        <p:spPr bwMode="auto">
          <a:xfrm>
            <a:off x="3972560" y="8831823"/>
            <a:ext cx="3037840" cy="464578"/>
          </a:xfrm>
          <a:prstGeom prst="rect">
            <a:avLst/>
          </a:prstGeom>
          <a:noFill/>
          <a:ln w="9525">
            <a:noFill/>
            <a:miter lim="800000"/>
            <a:headEnd/>
            <a:tailEnd/>
          </a:ln>
          <a:effectLst/>
        </p:spPr>
        <p:txBody>
          <a:bodyPr vert="horz" wrap="square" lIns="93333" tIns="46666" rIns="93333" bIns="46666" numCol="1" anchor="b" anchorCtr="0" compatLnSpc="1">
            <a:prstTxWarp prst="textNoShape">
              <a:avLst/>
            </a:prstTxWarp>
          </a:bodyPr>
          <a:lstStyle>
            <a:lvl1pPr algn="r">
              <a:defRPr sz="1200" smtClean="0">
                <a:solidFill>
                  <a:schemeClr val="tx1"/>
                </a:solidFill>
                <a:latin typeface="Times New Roman" pitchFamily="18" charset="0"/>
              </a:defRPr>
            </a:lvl1pPr>
          </a:lstStyle>
          <a:p>
            <a:pPr>
              <a:defRPr/>
            </a:pPr>
            <a:fld id="{A83DE65A-6726-46BF-B142-96B77BFA882E}" type="slidenum">
              <a:rPr lang="en-US"/>
              <a:pPr>
                <a:defRPr/>
              </a:pPr>
              <a:t>‹#›</a:t>
            </a:fld>
            <a:endParaRPr lang="en-US"/>
          </a:p>
        </p:txBody>
      </p:sp>
    </p:spTree>
    <p:extLst>
      <p:ext uri="{BB962C8B-B14F-4D97-AF65-F5344CB8AC3E}">
        <p14:creationId xmlns:p14="http://schemas.microsoft.com/office/powerpoint/2010/main" val="1881783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7840" cy="464578"/>
          </a:xfrm>
          <a:prstGeom prst="rect">
            <a:avLst/>
          </a:prstGeom>
          <a:noFill/>
          <a:ln w="9525">
            <a:noFill/>
            <a:miter lim="800000"/>
            <a:headEnd/>
            <a:tailEnd/>
          </a:ln>
          <a:effectLst/>
        </p:spPr>
        <p:txBody>
          <a:bodyPr vert="horz" wrap="square" lIns="93333" tIns="46666" rIns="93333" bIns="46666" numCol="1" anchor="t" anchorCtr="0" compatLnSpc="1">
            <a:prstTxWarp prst="textNoShape">
              <a:avLst/>
            </a:prstTxWarp>
          </a:bodyPr>
          <a:lstStyle>
            <a:lvl1pPr algn="l">
              <a:defRPr sz="1200" smtClean="0">
                <a:solidFill>
                  <a:schemeClr val="tx1"/>
                </a:solidFill>
                <a:latin typeface="Times New Roman" pitchFamily="18" charset="0"/>
              </a:defRPr>
            </a:lvl1pPr>
          </a:lstStyle>
          <a:p>
            <a:pPr>
              <a:defRPr/>
            </a:pPr>
            <a:endParaRPr lang="en-US"/>
          </a:p>
        </p:txBody>
      </p:sp>
      <p:sp>
        <p:nvSpPr>
          <p:cNvPr id="5123" name="Rectangle 3"/>
          <p:cNvSpPr>
            <a:spLocks noGrp="1" noChangeArrowheads="1"/>
          </p:cNvSpPr>
          <p:nvPr>
            <p:ph type="dt" idx="1"/>
          </p:nvPr>
        </p:nvSpPr>
        <p:spPr bwMode="auto">
          <a:xfrm>
            <a:off x="3972560" y="0"/>
            <a:ext cx="3037840" cy="464578"/>
          </a:xfrm>
          <a:prstGeom prst="rect">
            <a:avLst/>
          </a:prstGeom>
          <a:noFill/>
          <a:ln w="9525">
            <a:noFill/>
            <a:miter lim="800000"/>
            <a:headEnd/>
            <a:tailEnd/>
          </a:ln>
          <a:effectLst/>
        </p:spPr>
        <p:txBody>
          <a:bodyPr vert="horz" wrap="square" lIns="93333" tIns="46666" rIns="93333" bIns="46666" numCol="1" anchor="t" anchorCtr="0" compatLnSpc="1">
            <a:prstTxWarp prst="textNoShape">
              <a:avLst/>
            </a:prstTxWarp>
          </a:bodyPr>
          <a:lstStyle>
            <a:lvl1pPr algn="r">
              <a:defRPr sz="1200" smtClean="0">
                <a:solidFill>
                  <a:schemeClr val="tx1"/>
                </a:solidFill>
                <a:latin typeface="Times New Roman" pitchFamily="18" charset="0"/>
              </a:defRPr>
            </a:lvl1pPr>
          </a:lstStyle>
          <a:p>
            <a:pPr>
              <a:defRPr/>
            </a:pPr>
            <a:endParaRPr lang="en-US"/>
          </a:p>
        </p:txBody>
      </p:sp>
      <p:sp>
        <p:nvSpPr>
          <p:cNvPr id="167940" name="Rectangle 4"/>
          <p:cNvSpPr>
            <a:spLocks noGrp="1" noRot="1" noChangeAspect="1" noChangeArrowheads="1" noTextEdit="1"/>
          </p:cNvSpPr>
          <p:nvPr>
            <p:ph type="sldImg" idx="2"/>
          </p:nvPr>
        </p:nvSpPr>
        <p:spPr bwMode="auto">
          <a:xfrm>
            <a:off x="1181100" y="696913"/>
            <a:ext cx="4649788" cy="348615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34720" y="4415911"/>
            <a:ext cx="5140960" cy="4182813"/>
          </a:xfrm>
          <a:prstGeom prst="rect">
            <a:avLst/>
          </a:prstGeom>
          <a:noFill/>
          <a:ln w="9525">
            <a:noFill/>
            <a:miter lim="800000"/>
            <a:headEnd/>
            <a:tailEnd/>
          </a:ln>
          <a:effectLst/>
        </p:spPr>
        <p:txBody>
          <a:bodyPr vert="horz" wrap="square" lIns="93333" tIns="46666" rIns="93333" bIns="4666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831823"/>
            <a:ext cx="3037840" cy="464578"/>
          </a:xfrm>
          <a:prstGeom prst="rect">
            <a:avLst/>
          </a:prstGeom>
          <a:noFill/>
          <a:ln w="9525">
            <a:noFill/>
            <a:miter lim="800000"/>
            <a:headEnd/>
            <a:tailEnd/>
          </a:ln>
          <a:effectLst/>
        </p:spPr>
        <p:txBody>
          <a:bodyPr vert="horz" wrap="square" lIns="93333" tIns="46666" rIns="93333" bIns="46666" numCol="1" anchor="b" anchorCtr="0" compatLnSpc="1">
            <a:prstTxWarp prst="textNoShape">
              <a:avLst/>
            </a:prstTxWarp>
          </a:bodyPr>
          <a:lstStyle>
            <a:lvl1pPr algn="l">
              <a:defRPr sz="1200" smtClean="0">
                <a:solidFill>
                  <a:schemeClr val="tx1"/>
                </a:solidFill>
                <a:latin typeface="Times New Roman" pitchFamily="18" charset="0"/>
              </a:defRPr>
            </a:lvl1pPr>
          </a:lstStyle>
          <a:p>
            <a:pPr>
              <a:defRPr/>
            </a:pPr>
            <a:endParaRPr lang="en-US"/>
          </a:p>
        </p:txBody>
      </p:sp>
      <p:sp>
        <p:nvSpPr>
          <p:cNvPr id="5127" name="Rectangle 7"/>
          <p:cNvSpPr>
            <a:spLocks noGrp="1" noChangeArrowheads="1"/>
          </p:cNvSpPr>
          <p:nvPr>
            <p:ph type="sldNum" sz="quarter" idx="5"/>
          </p:nvPr>
        </p:nvSpPr>
        <p:spPr bwMode="auto">
          <a:xfrm>
            <a:off x="3972560" y="8831823"/>
            <a:ext cx="3037840" cy="464578"/>
          </a:xfrm>
          <a:prstGeom prst="rect">
            <a:avLst/>
          </a:prstGeom>
          <a:noFill/>
          <a:ln w="9525">
            <a:noFill/>
            <a:miter lim="800000"/>
            <a:headEnd/>
            <a:tailEnd/>
          </a:ln>
          <a:effectLst/>
        </p:spPr>
        <p:txBody>
          <a:bodyPr vert="horz" wrap="square" lIns="93333" tIns="46666" rIns="93333" bIns="46666" numCol="1" anchor="b" anchorCtr="0" compatLnSpc="1">
            <a:prstTxWarp prst="textNoShape">
              <a:avLst/>
            </a:prstTxWarp>
          </a:bodyPr>
          <a:lstStyle>
            <a:lvl1pPr algn="r">
              <a:defRPr sz="1200" smtClean="0">
                <a:solidFill>
                  <a:schemeClr val="tx1"/>
                </a:solidFill>
                <a:latin typeface="Times New Roman" pitchFamily="18" charset="0"/>
              </a:defRPr>
            </a:lvl1pPr>
          </a:lstStyle>
          <a:p>
            <a:pPr>
              <a:defRPr/>
            </a:pPr>
            <a:fld id="{2A3D2472-D01A-4327-86C2-2FE5EDD8FF87}" type="slidenum">
              <a:rPr lang="en-US"/>
              <a:pPr>
                <a:defRPr/>
              </a:pPr>
              <a:t>‹#›</a:t>
            </a:fld>
            <a:endParaRPr lang="en-US"/>
          </a:p>
        </p:txBody>
      </p:sp>
    </p:spTree>
    <p:extLst>
      <p:ext uri="{BB962C8B-B14F-4D97-AF65-F5344CB8AC3E}">
        <p14:creationId xmlns:p14="http://schemas.microsoft.com/office/powerpoint/2010/main" val="30924621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A3D2472-D01A-4327-86C2-2FE5EDD8FF87}" type="slidenum">
              <a:rPr lang="en-US" smtClean="0"/>
              <a:pPr>
                <a:defRPr/>
              </a:pPr>
              <a:t>1</a:t>
            </a:fld>
            <a:endParaRPr lang="en-US"/>
          </a:p>
        </p:txBody>
      </p:sp>
    </p:spTree>
    <p:extLst>
      <p:ext uri="{BB962C8B-B14F-4D97-AF65-F5344CB8AC3E}">
        <p14:creationId xmlns:p14="http://schemas.microsoft.com/office/powerpoint/2010/main" val="16220017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A3D2472-D01A-4327-86C2-2FE5EDD8FF87}" type="slidenum">
              <a:rPr lang="en-US" smtClean="0"/>
              <a:pPr>
                <a:defRPr/>
              </a:pPr>
              <a:t>10</a:t>
            </a:fld>
            <a:endParaRPr lang="en-US"/>
          </a:p>
        </p:txBody>
      </p:sp>
    </p:spTree>
    <p:extLst>
      <p:ext uri="{BB962C8B-B14F-4D97-AF65-F5344CB8AC3E}">
        <p14:creationId xmlns:p14="http://schemas.microsoft.com/office/powerpoint/2010/main" val="19314624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A3D2472-D01A-4327-86C2-2FE5EDD8FF87}" type="slidenum">
              <a:rPr lang="en-US" smtClean="0"/>
              <a:pPr>
                <a:defRPr/>
              </a:pPr>
              <a:t>11</a:t>
            </a:fld>
            <a:endParaRPr lang="en-US"/>
          </a:p>
        </p:txBody>
      </p:sp>
    </p:spTree>
    <p:extLst>
      <p:ext uri="{BB962C8B-B14F-4D97-AF65-F5344CB8AC3E}">
        <p14:creationId xmlns:p14="http://schemas.microsoft.com/office/powerpoint/2010/main" val="26709968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328">
              <a:defRPr/>
            </a:pPr>
            <a:r>
              <a:rPr lang="en-US" dirty="0" smtClean="0"/>
              <a:t>6% increase</a:t>
            </a:r>
          </a:p>
          <a:p>
            <a:endParaRPr lang="en-US" dirty="0"/>
          </a:p>
        </p:txBody>
      </p:sp>
      <p:sp>
        <p:nvSpPr>
          <p:cNvPr id="4" name="Slide Number Placeholder 3"/>
          <p:cNvSpPr>
            <a:spLocks noGrp="1"/>
          </p:cNvSpPr>
          <p:nvPr>
            <p:ph type="sldNum" sz="quarter" idx="10"/>
          </p:nvPr>
        </p:nvSpPr>
        <p:spPr/>
        <p:txBody>
          <a:bodyPr/>
          <a:lstStyle/>
          <a:p>
            <a:pPr>
              <a:defRPr/>
            </a:pPr>
            <a:fld id="{2A3D2472-D01A-4327-86C2-2FE5EDD8FF87}" type="slidenum">
              <a:rPr lang="en-US" smtClean="0"/>
              <a:pPr>
                <a:defRPr/>
              </a:pPr>
              <a:t>12</a:t>
            </a:fld>
            <a:endParaRPr lang="en-US"/>
          </a:p>
        </p:txBody>
      </p:sp>
    </p:spTree>
    <p:extLst>
      <p:ext uri="{BB962C8B-B14F-4D97-AF65-F5344CB8AC3E}">
        <p14:creationId xmlns:p14="http://schemas.microsoft.com/office/powerpoint/2010/main" val="4077502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A3D2472-D01A-4327-86C2-2FE5EDD8FF87}" type="slidenum">
              <a:rPr lang="en-US" smtClean="0"/>
              <a:pPr>
                <a:defRPr/>
              </a:pPr>
              <a:t>13</a:t>
            </a:fld>
            <a:endParaRPr lang="en-US"/>
          </a:p>
        </p:txBody>
      </p:sp>
    </p:spTree>
    <p:extLst>
      <p:ext uri="{BB962C8B-B14F-4D97-AF65-F5344CB8AC3E}">
        <p14:creationId xmlns:p14="http://schemas.microsoft.com/office/powerpoint/2010/main" val="37244251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A3D2472-D01A-4327-86C2-2FE5EDD8FF87}" type="slidenum">
              <a:rPr lang="en-US" smtClean="0"/>
              <a:pPr>
                <a:defRPr/>
              </a:pPr>
              <a:t>14</a:t>
            </a:fld>
            <a:endParaRPr lang="en-US"/>
          </a:p>
        </p:txBody>
      </p:sp>
    </p:spTree>
    <p:extLst>
      <p:ext uri="{BB962C8B-B14F-4D97-AF65-F5344CB8AC3E}">
        <p14:creationId xmlns:p14="http://schemas.microsoft.com/office/powerpoint/2010/main" val="29644077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A3D2472-D01A-4327-86C2-2FE5EDD8FF87}" type="slidenum">
              <a:rPr lang="en-US" smtClean="0"/>
              <a:pPr>
                <a:defRPr/>
              </a:pPr>
              <a:t>15</a:t>
            </a:fld>
            <a:endParaRPr lang="en-US"/>
          </a:p>
        </p:txBody>
      </p:sp>
    </p:spTree>
    <p:extLst>
      <p:ext uri="{BB962C8B-B14F-4D97-AF65-F5344CB8AC3E}">
        <p14:creationId xmlns:p14="http://schemas.microsoft.com/office/powerpoint/2010/main" val="15978361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Environmental</a:t>
            </a:r>
            <a:r>
              <a:rPr lang="en-US" dirty="0" smtClean="0"/>
              <a:t> – the location of a bus stop adjacent to a housing</a:t>
            </a:r>
            <a:r>
              <a:rPr lang="en-US" baseline="0" dirty="0" smtClean="0"/>
              <a:t> complex, in the absence of a crosswalk, creates conditions that encourage errors and violations. </a:t>
            </a:r>
          </a:p>
          <a:p>
            <a:r>
              <a:rPr lang="en-US" b="1" baseline="0" dirty="0" smtClean="0"/>
              <a:t>Organizational</a:t>
            </a:r>
            <a:r>
              <a:rPr lang="en-US" baseline="0" dirty="0" smtClean="0"/>
              <a:t> </a:t>
            </a:r>
            <a:r>
              <a:rPr lang="en-US" baseline="0" dirty="0" smtClean="0"/>
              <a:t>– Policies on bus stop placement and the location of protected crosswalks lead to the creation of environments that encourage </a:t>
            </a:r>
            <a:r>
              <a:rPr lang="en-US" baseline="0" dirty="0" err="1" smtClean="0"/>
              <a:t>erros</a:t>
            </a:r>
            <a:r>
              <a:rPr lang="en-US" baseline="0" dirty="0" smtClean="0"/>
              <a:t> and violations </a:t>
            </a:r>
            <a:endParaRPr lang="en-US" dirty="0"/>
          </a:p>
        </p:txBody>
      </p:sp>
      <p:sp>
        <p:nvSpPr>
          <p:cNvPr id="4" name="Slide Number Placeholder 3"/>
          <p:cNvSpPr>
            <a:spLocks noGrp="1"/>
          </p:cNvSpPr>
          <p:nvPr>
            <p:ph type="sldNum" sz="quarter" idx="10"/>
          </p:nvPr>
        </p:nvSpPr>
        <p:spPr/>
        <p:txBody>
          <a:bodyPr/>
          <a:lstStyle/>
          <a:p>
            <a:pPr>
              <a:defRPr/>
            </a:pPr>
            <a:fld id="{2A3D2472-D01A-4327-86C2-2FE5EDD8FF87}" type="slidenum">
              <a:rPr lang="en-US" smtClean="0"/>
              <a:pPr>
                <a:defRPr/>
              </a:pPr>
              <a:t>16</a:t>
            </a:fld>
            <a:endParaRPr lang="en-US"/>
          </a:p>
        </p:txBody>
      </p:sp>
    </p:spTree>
    <p:extLst>
      <p:ext uri="{BB962C8B-B14F-4D97-AF65-F5344CB8AC3E}">
        <p14:creationId xmlns:p14="http://schemas.microsoft.com/office/powerpoint/2010/main" val="2546125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lvl="0"/>
            <a:r>
              <a:rPr lang="en-US" b="1" dirty="0"/>
              <a:t>The bus stop policy was not adopted to kill people, but to make transit more accessible. But it created a latent condition that, when activated by Raquel Nelson’s decision, resulted in the death of A.J Nelson. </a:t>
            </a:r>
          </a:p>
          <a:p>
            <a:pPr lvl="0"/>
            <a:r>
              <a:rPr lang="en-US" b="1" dirty="0"/>
              <a:t>Slips:</a:t>
            </a:r>
            <a:r>
              <a:rPr lang="en-US" dirty="0"/>
              <a:t> Actions not carrier out as intended or planned, e.g., misreading road signs and exiting a roundabout on the wrong road </a:t>
            </a:r>
          </a:p>
          <a:p>
            <a:pPr lvl="0"/>
            <a:r>
              <a:rPr lang="en-US" b="1" dirty="0"/>
              <a:t>Lapses:</a:t>
            </a:r>
            <a:r>
              <a:rPr lang="en-US" dirty="0"/>
              <a:t> missed actions or omissions, e.g., failing to do something due to lapses of memory or attention (not treating a powerless light as a four-way stop). </a:t>
            </a:r>
          </a:p>
          <a:p>
            <a:pPr lvl="0"/>
            <a:r>
              <a:rPr lang="en-US" b="1" dirty="0"/>
              <a:t>Mistakes:</a:t>
            </a:r>
            <a:r>
              <a:rPr lang="en-US" dirty="0"/>
              <a:t> Wrong actions carrier out due to a faulty plan or action, e.g., someone believing something to be correct when it was, in fact, wrong. </a:t>
            </a:r>
          </a:p>
          <a:p>
            <a:pPr lvl="0"/>
            <a:r>
              <a:rPr lang="en-US" b="1" dirty="0"/>
              <a:t>Violations:</a:t>
            </a:r>
            <a:r>
              <a:rPr lang="en-US" dirty="0"/>
              <a:t> Deliberate illegal actions, i.e., somebody doing something knowing it to be against the rules. </a:t>
            </a:r>
            <a:endParaRPr lang="en-US" dirty="0"/>
          </a:p>
        </p:txBody>
      </p:sp>
      <p:sp>
        <p:nvSpPr>
          <p:cNvPr id="4" name="Slide Number Placeholder 3"/>
          <p:cNvSpPr>
            <a:spLocks noGrp="1"/>
          </p:cNvSpPr>
          <p:nvPr>
            <p:ph type="sldNum" sz="quarter" idx="10"/>
          </p:nvPr>
        </p:nvSpPr>
        <p:spPr/>
        <p:txBody>
          <a:bodyPr/>
          <a:lstStyle/>
          <a:p>
            <a:pPr>
              <a:defRPr/>
            </a:pPr>
            <a:fld id="{2A3D2472-D01A-4327-86C2-2FE5EDD8FF87}" type="slidenum">
              <a:rPr lang="en-US" smtClean="0"/>
              <a:pPr>
                <a:defRPr/>
              </a:pPr>
              <a:t>17</a:t>
            </a:fld>
            <a:endParaRPr lang="en-US"/>
          </a:p>
        </p:txBody>
      </p:sp>
    </p:spTree>
    <p:extLst>
      <p:ext uri="{BB962C8B-B14F-4D97-AF65-F5344CB8AC3E}">
        <p14:creationId xmlns:p14="http://schemas.microsoft.com/office/powerpoint/2010/main" val="18478146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Latent error pathway: policies applies without knowledge</a:t>
            </a:r>
            <a:r>
              <a:rPr lang="en-US" baseline="0" dirty="0" smtClean="0"/>
              <a:t> of later consequences. </a:t>
            </a:r>
            <a:endParaRPr lang="en-US" dirty="0"/>
          </a:p>
        </p:txBody>
      </p:sp>
      <p:sp>
        <p:nvSpPr>
          <p:cNvPr id="4" name="Slide Number Placeholder 3"/>
          <p:cNvSpPr>
            <a:spLocks noGrp="1"/>
          </p:cNvSpPr>
          <p:nvPr>
            <p:ph type="sldNum" sz="quarter" idx="10"/>
          </p:nvPr>
        </p:nvSpPr>
        <p:spPr/>
        <p:txBody>
          <a:bodyPr/>
          <a:lstStyle/>
          <a:p>
            <a:pPr>
              <a:defRPr/>
            </a:pPr>
            <a:fld id="{2A3D2472-D01A-4327-86C2-2FE5EDD8FF87}" type="slidenum">
              <a:rPr lang="en-US" smtClean="0"/>
              <a:pPr>
                <a:defRPr/>
              </a:pPr>
              <a:t>18</a:t>
            </a:fld>
            <a:endParaRPr lang="en-US"/>
          </a:p>
        </p:txBody>
      </p:sp>
    </p:spTree>
    <p:extLst>
      <p:ext uri="{BB962C8B-B14F-4D97-AF65-F5344CB8AC3E}">
        <p14:creationId xmlns:p14="http://schemas.microsoft.com/office/powerpoint/2010/main" val="13785603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A3D2472-D01A-4327-86C2-2FE5EDD8FF87}" type="slidenum">
              <a:rPr lang="en-US" smtClean="0"/>
              <a:pPr>
                <a:defRPr/>
              </a:pPr>
              <a:t>19</a:t>
            </a:fld>
            <a:endParaRPr lang="en-US"/>
          </a:p>
        </p:txBody>
      </p:sp>
    </p:spTree>
    <p:extLst>
      <p:ext uri="{BB962C8B-B14F-4D97-AF65-F5344CB8AC3E}">
        <p14:creationId xmlns:p14="http://schemas.microsoft.com/office/powerpoint/2010/main" val="2062665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A3D2472-D01A-4327-86C2-2FE5EDD8FF87}" type="slidenum">
              <a:rPr lang="en-US" smtClean="0"/>
              <a:pPr>
                <a:defRPr/>
              </a:pPr>
              <a:t>2</a:t>
            </a:fld>
            <a:endParaRPr lang="en-US"/>
          </a:p>
        </p:txBody>
      </p:sp>
    </p:spTree>
    <p:extLst>
      <p:ext uri="{BB962C8B-B14F-4D97-AF65-F5344CB8AC3E}">
        <p14:creationId xmlns:p14="http://schemas.microsoft.com/office/powerpoint/2010/main" val="6288713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A3D2472-D01A-4327-86C2-2FE5EDD8FF87}" type="slidenum">
              <a:rPr lang="en-US" smtClean="0"/>
              <a:pPr>
                <a:defRPr/>
              </a:pPr>
              <a:t>20</a:t>
            </a:fld>
            <a:endParaRPr lang="en-US"/>
          </a:p>
        </p:txBody>
      </p:sp>
    </p:spTree>
    <p:extLst>
      <p:ext uri="{BB962C8B-B14F-4D97-AF65-F5344CB8AC3E}">
        <p14:creationId xmlns:p14="http://schemas.microsoft.com/office/powerpoint/2010/main" val="2032360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A3D2472-D01A-4327-86C2-2FE5EDD8FF87}" type="slidenum">
              <a:rPr lang="en-US" smtClean="0"/>
              <a:pPr>
                <a:defRPr/>
              </a:pPr>
              <a:t>21</a:t>
            </a:fld>
            <a:endParaRPr lang="en-US"/>
          </a:p>
        </p:txBody>
      </p:sp>
    </p:spTree>
    <p:extLst>
      <p:ext uri="{BB962C8B-B14F-4D97-AF65-F5344CB8AC3E}">
        <p14:creationId xmlns:p14="http://schemas.microsoft.com/office/powerpoint/2010/main" val="8424744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A3D2472-D01A-4327-86C2-2FE5EDD8FF87}" type="slidenum">
              <a:rPr lang="en-US" smtClean="0"/>
              <a:pPr>
                <a:defRPr/>
              </a:pPr>
              <a:t>22</a:t>
            </a:fld>
            <a:endParaRPr lang="en-US"/>
          </a:p>
        </p:txBody>
      </p:sp>
    </p:spTree>
    <p:extLst>
      <p:ext uri="{BB962C8B-B14F-4D97-AF65-F5344CB8AC3E}">
        <p14:creationId xmlns:p14="http://schemas.microsoft.com/office/powerpoint/2010/main" val="19120958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A3D2472-D01A-4327-86C2-2FE5EDD8FF87}" type="slidenum">
              <a:rPr lang="en-US" smtClean="0"/>
              <a:pPr>
                <a:defRPr/>
              </a:pPr>
              <a:t>23</a:t>
            </a:fld>
            <a:endParaRPr lang="en-US"/>
          </a:p>
        </p:txBody>
      </p:sp>
    </p:spTree>
    <p:extLst>
      <p:ext uri="{BB962C8B-B14F-4D97-AF65-F5344CB8AC3E}">
        <p14:creationId xmlns:p14="http://schemas.microsoft.com/office/powerpoint/2010/main" val="913011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DCE3D4-2A67-4A8F-8D0A-3AE207F8EF14}" type="slidenum">
              <a:rPr lang="en-US" altLang="en-US"/>
              <a:pPr/>
              <a:t>24</a:t>
            </a:fld>
            <a:endParaRPr lang="en-US" altLang="en-US"/>
          </a:p>
        </p:txBody>
      </p:sp>
      <p:sp>
        <p:nvSpPr>
          <p:cNvPr id="1138690" name="Rectangle 2"/>
          <p:cNvSpPr>
            <a:spLocks noGrp="1" noRot="1" noChangeAspect="1" noChangeArrowheads="1" noTextEdit="1"/>
          </p:cNvSpPr>
          <p:nvPr>
            <p:ph type="sldImg"/>
          </p:nvPr>
        </p:nvSpPr>
        <p:spPr>
          <a:ln/>
        </p:spPr>
      </p:sp>
      <p:sp>
        <p:nvSpPr>
          <p:cNvPr id="1138691" name="Rectangle 3"/>
          <p:cNvSpPr>
            <a:spLocks noGrp="1" noChangeArrowheads="1"/>
          </p:cNvSpPr>
          <p:nvPr>
            <p:ph type="body" idx="1"/>
          </p:nvPr>
        </p:nvSpPr>
        <p:spPr/>
        <p:txBody>
          <a:bodyPr/>
          <a:lstStyle/>
          <a:p>
            <a:r>
              <a:rPr lang="en-US" altLang="en-US"/>
              <a:t>Total – 27.25 Miles of roadway</a:t>
            </a:r>
          </a:p>
        </p:txBody>
      </p:sp>
    </p:spTree>
    <p:extLst>
      <p:ext uri="{BB962C8B-B14F-4D97-AF65-F5344CB8AC3E}">
        <p14:creationId xmlns:p14="http://schemas.microsoft.com/office/powerpoint/2010/main" val="16632157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A3D2472-D01A-4327-86C2-2FE5EDD8FF87}" type="slidenum">
              <a:rPr lang="en-US" smtClean="0"/>
              <a:pPr>
                <a:defRPr/>
              </a:pPr>
              <a:t>25</a:t>
            </a:fld>
            <a:endParaRPr lang="en-US"/>
          </a:p>
        </p:txBody>
      </p:sp>
    </p:spTree>
    <p:extLst>
      <p:ext uri="{BB962C8B-B14F-4D97-AF65-F5344CB8AC3E}">
        <p14:creationId xmlns:p14="http://schemas.microsoft.com/office/powerpoint/2010/main" val="39720429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Lateral</a:t>
            </a:r>
            <a:r>
              <a:rPr lang="en-US" baseline="0" dirty="0" smtClean="0"/>
              <a:t> offset doesn’t matter. Regardless of fixed-object setback, the probability of crash is the same. </a:t>
            </a:r>
            <a:endParaRPr lang="en-US" dirty="0"/>
          </a:p>
        </p:txBody>
      </p:sp>
      <p:sp>
        <p:nvSpPr>
          <p:cNvPr id="4" name="Slide Number Placeholder 3"/>
          <p:cNvSpPr>
            <a:spLocks noGrp="1"/>
          </p:cNvSpPr>
          <p:nvPr>
            <p:ph type="sldNum" sz="quarter" idx="10"/>
          </p:nvPr>
        </p:nvSpPr>
        <p:spPr/>
        <p:txBody>
          <a:bodyPr/>
          <a:lstStyle/>
          <a:p>
            <a:pPr>
              <a:defRPr/>
            </a:pPr>
            <a:fld id="{2A3D2472-D01A-4327-86C2-2FE5EDD8FF87}" type="slidenum">
              <a:rPr lang="en-US" smtClean="0"/>
              <a:pPr>
                <a:defRPr/>
              </a:pPr>
              <a:t>26</a:t>
            </a:fld>
            <a:endParaRPr lang="en-US"/>
          </a:p>
        </p:txBody>
      </p:sp>
    </p:spTree>
    <p:extLst>
      <p:ext uri="{BB962C8B-B14F-4D97-AF65-F5344CB8AC3E}">
        <p14:creationId xmlns:p14="http://schemas.microsoft.com/office/powerpoint/2010/main" val="37682498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479E07-6BA0-45D5-BA89-2B90938F67FC}" type="slidenum">
              <a:rPr lang="en-US" altLang="en-US"/>
              <a:pPr/>
              <a:t>27</a:t>
            </a:fld>
            <a:endParaRPr lang="en-US" altLang="en-US"/>
          </a:p>
        </p:txBody>
      </p:sp>
      <p:sp>
        <p:nvSpPr>
          <p:cNvPr id="1404930" name="Rectangle 2"/>
          <p:cNvSpPr>
            <a:spLocks noGrp="1" noRot="1" noChangeAspect="1" noChangeArrowheads="1" noTextEdit="1"/>
          </p:cNvSpPr>
          <p:nvPr>
            <p:ph type="sldImg"/>
          </p:nvPr>
        </p:nvSpPr>
        <p:spPr bwMode="auto">
          <a:xfrm>
            <a:off x="1181100" y="696913"/>
            <a:ext cx="4649788" cy="3486150"/>
          </a:xfrm>
          <a:prstGeom prst="rect">
            <a:avLst/>
          </a:prstGeom>
          <a:solidFill>
            <a:srgbClr val="FFFFFF"/>
          </a:solidFill>
          <a:ln>
            <a:solidFill>
              <a:srgbClr val="000000"/>
            </a:solidFill>
            <a:miter lim="800000"/>
            <a:headEnd/>
            <a:tailEnd/>
          </a:ln>
        </p:spPr>
      </p:sp>
      <p:sp>
        <p:nvSpPr>
          <p:cNvPr id="1404931" name="Rectangle 3"/>
          <p:cNvSpPr>
            <a:spLocks noGrp="1" noChangeArrowheads="1"/>
          </p:cNvSpPr>
          <p:nvPr>
            <p:ph type="body" idx="1"/>
          </p:nvPr>
        </p:nvSpPr>
        <p:spPr bwMode="auto">
          <a:xfrm>
            <a:off x="934720" y="4415911"/>
            <a:ext cx="5140960" cy="4182813"/>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32263027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A3D2472-D01A-4327-86C2-2FE5EDD8FF87}" type="slidenum">
              <a:rPr lang="en-US" smtClean="0"/>
              <a:pPr>
                <a:defRPr/>
              </a:pPr>
              <a:t>28</a:t>
            </a:fld>
            <a:endParaRPr lang="en-US"/>
          </a:p>
        </p:txBody>
      </p:sp>
    </p:spTree>
    <p:extLst>
      <p:ext uri="{BB962C8B-B14F-4D97-AF65-F5344CB8AC3E}">
        <p14:creationId xmlns:p14="http://schemas.microsoft.com/office/powerpoint/2010/main" val="31071275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A3D2472-D01A-4327-86C2-2FE5EDD8FF87}" type="slidenum">
              <a:rPr lang="en-US" smtClean="0"/>
              <a:pPr>
                <a:defRPr/>
              </a:pPr>
              <a:t>29</a:t>
            </a:fld>
            <a:endParaRPr lang="en-US"/>
          </a:p>
        </p:txBody>
      </p:sp>
    </p:spTree>
    <p:extLst>
      <p:ext uri="{BB962C8B-B14F-4D97-AF65-F5344CB8AC3E}">
        <p14:creationId xmlns:p14="http://schemas.microsoft.com/office/powerpoint/2010/main" val="3539002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A3D2472-D01A-4327-86C2-2FE5EDD8FF87}" type="slidenum">
              <a:rPr lang="en-US" smtClean="0"/>
              <a:pPr>
                <a:defRPr/>
              </a:pPr>
              <a:t>3</a:t>
            </a:fld>
            <a:endParaRPr lang="en-US"/>
          </a:p>
        </p:txBody>
      </p:sp>
    </p:spTree>
    <p:extLst>
      <p:ext uri="{BB962C8B-B14F-4D97-AF65-F5344CB8AC3E}">
        <p14:creationId xmlns:p14="http://schemas.microsoft.com/office/powerpoint/2010/main" val="962772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A3D2472-D01A-4327-86C2-2FE5EDD8FF87}" type="slidenum">
              <a:rPr lang="en-US" smtClean="0"/>
              <a:pPr>
                <a:defRPr/>
              </a:pPr>
              <a:t>30</a:t>
            </a:fld>
            <a:endParaRPr lang="en-US"/>
          </a:p>
        </p:txBody>
      </p:sp>
    </p:spTree>
    <p:extLst>
      <p:ext uri="{BB962C8B-B14F-4D97-AF65-F5344CB8AC3E}">
        <p14:creationId xmlns:p14="http://schemas.microsoft.com/office/powerpoint/2010/main" val="5778083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A3D2472-D01A-4327-86C2-2FE5EDD8FF87}" type="slidenum">
              <a:rPr lang="en-US" smtClean="0"/>
              <a:pPr>
                <a:defRPr/>
              </a:pPr>
              <a:t>31</a:t>
            </a:fld>
            <a:endParaRPr lang="en-US"/>
          </a:p>
        </p:txBody>
      </p:sp>
    </p:spTree>
    <p:extLst>
      <p:ext uri="{BB962C8B-B14F-4D97-AF65-F5344CB8AC3E}">
        <p14:creationId xmlns:p14="http://schemas.microsoft.com/office/powerpoint/2010/main" val="32697739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A3D2472-D01A-4327-86C2-2FE5EDD8FF87}" type="slidenum">
              <a:rPr lang="en-US" smtClean="0"/>
              <a:pPr>
                <a:defRPr/>
              </a:pPr>
              <a:t>32</a:t>
            </a:fld>
            <a:endParaRPr lang="en-US"/>
          </a:p>
        </p:txBody>
      </p:sp>
    </p:spTree>
    <p:extLst>
      <p:ext uri="{BB962C8B-B14F-4D97-AF65-F5344CB8AC3E}">
        <p14:creationId xmlns:p14="http://schemas.microsoft.com/office/powerpoint/2010/main" val="32580398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A3D2472-D01A-4327-86C2-2FE5EDD8FF87}" type="slidenum">
              <a:rPr lang="en-US" smtClean="0"/>
              <a:pPr>
                <a:defRPr/>
              </a:pPr>
              <a:t>33</a:t>
            </a:fld>
            <a:endParaRPr lang="en-US"/>
          </a:p>
        </p:txBody>
      </p:sp>
    </p:spTree>
    <p:extLst>
      <p:ext uri="{BB962C8B-B14F-4D97-AF65-F5344CB8AC3E}">
        <p14:creationId xmlns:p14="http://schemas.microsoft.com/office/powerpoint/2010/main" val="24742639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A3D2472-D01A-4327-86C2-2FE5EDD8FF87}" type="slidenum">
              <a:rPr lang="en-US" smtClean="0"/>
              <a:pPr>
                <a:defRPr/>
              </a:pPr>
              <a:t>34</a:t>
            </a:fld>
            <a:endParaRPr lang="en-US"/>
          </a:p>
        </p:txBody>
      </p:sp>
    </p:spTree>
    <p:extLst>
      <p:ext uri="{BB962C8B-B14F-4D97-AF65-F5344CB8AC3E}">
        <p14:creationId xmlns:p14="http://schemas.microsoft.com/office/powerpoint/2010/main" val="28183059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A3D2472-D01A-4327-86C2-2FE5EDD8FF87}" type="slidenum">
              <a:rPr lang="en-US" smtClean="0"/>
              <a:pPr>
                <a:defRPr/>
              </a:pPr>
              <a:t>35</a:t>
            </a:fld>
            <a:endParaRPr lang="en-US"/>
          </a:p>
        </p:txBody>
      </p:sp>
    </p:spTree>
    <p:extLst>
      <p:ext uri="{BB962C8B-B14F-4D97-AF65-F5344CB8AC3E}">
        <p14:creationId xmlns:p14="http://schemas.microsoft.com/office/powerpoint/2010/main" val="13599318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A3D2472-D01A-4327-86C2-2FE5EDD8FF87}" type="slidenum">
              <a:rPr lang="en-US" smtClean="0"/>
              <a:pPr>
                <a:defRPr/>
              </a:pPr>
              <a:t>36</a:t>
            </a:fld>
            <a:endParaRPr lang="en-US"/>
          </a:p>
        </p:txBody>
      </p:sp>
    </p:spTree>
    <p:extLst>
      <p:ext uri="{BB962C8B-B14F-4D97-AF65-F5344CB8AC3E}">
        <p14:creationId xmlns:p14="http://schemas.microsoft.com/office/powerpoint/2010/main" val="42749170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A3D2472-D01A-4327-86C2-2FE5EDD8FF87}" type="slidenum">
              <a:rPr lang="en-US" smtClean="0"/>
              <a:pPr>
                <a:defRPr/>
              </a:pPr>
              <a:t>37</a:t>
            </a:fld>
            <a:endParaRPr lang="en-US"/>
          </a:p>
        </p:txBody>
      </p:sp>
    </p:spTree>
    <p:extLst>
      <p:ext uri="{BB962C8B-B14F-4D97-AF65-F5344CB8AC3E}">
        <p14:creationId xmlns:p14="http://schemas.microsoft.com/office/powerpoint/2010/main" val="16987009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A3D2472-D01A-4327-86C2-2FE5EDD8FF87}" type="slidenum">
              <a:rPr lang="en-US" smtClean="0"/>
              <a:pPr>
                <a:defRPr/>
              </a:pPr>
              <a:t>38</a:t>
            </a:fld>
            <a:endParaRPr lang="en-US"/>
          </a:p>
        </p:txBody>
      </p:sp>
    </p:spTree>
    <p:extLst>
      <p:ext uri="{BB962C8B-B14F-4D97-AF65-F5344CB8AC3E}">
        <p14:creationId xmlns:p14="http://schemas.microsoft.com/office/powerpoint/2010/main" val="28748371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A3D2472-D01A-4327-86C2-2FE5EDD8FF87}" type="slidenum">
              <a:rPr lang="en-US" smtClean="0"/>
              <a:pPr>
                <a:defRPr/>
              </a:pPr>
              <a:t>39</a:t>
            </a:fld>
            <a:endParaRPr lang="en-US"/>
          </a:p>
        </p:txBody>
      </p:sp>
    </p:spTree>
    <p:extLst>
      <p:ext uri="{BB962C8B-B14F-4D97-AF65-F5344CB8AC3E}">
        <p14:creationId xmlns:p14="http://schemas.microsoft.com/office/powerpoint/2010/main" val="1729124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A3D2472-D01A-4327-86C2-2FE5EDD8FF87}" type="slidenum">
              <a:rPr lang="en-US" smtClean="0"/>
              <a:pPr>
                <a:defRPr/>
              </a:pPr>
              <a:t>4</a:t>
            </a:fld>
            <a:endParaRPr lang="en-US"/>
          </a:p>
        </p:txBody>
      </p:sp>
    </p:spTree>
    <p:extLst>
      <p:ext uri="{BB962C8B-B14F-4D97-AF65-F5344CB8AC3E}">
        <p14:creationId xmlns:p14="http://schemas.microsoft.com/office/powerpoint/2010/main" val="34773040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A3D2472-D01A-4327-86C2-2FE5EDD8FF87}" type="slidenum">
              <a:rPr lang="en-US" smtClean="0"/>
              <a:pPr>
                <a:defRPr/>
              </a:pPr>
              <a:t>40</a:t>
            </a:fld>
            <a:endParaRPr lang="en-US"/>
          </a:p>
        </p:txBody>
      </p:sp>
    </p:spTree>
    <p:extLst>
      <p:ext uri="{BB962C8B-B14F-4D97-AF65-F5344CB8AC3E}">
        <p14:creationId xmlns:p14="http://schemas.microsoft.com/office/powerpoint/2010/main" val="35051302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A3D2472-D01A-4327-86C2-2FE5EDD8FF87}" type="slidenum">
              <a:rPr lang="en-US" smtClean="0"/>
              <a:pPr>
                <a:defRPr/>
              </a:pPr>
              <a:t>41</a:t>
            </a:fld>
            <a:endParaRPr lang="en-US"/>
          </a:p>
        </p:txBody>
      </p:sp>
    </p:spTree>
    <p:extLst>
      <p:ext uri="{BB962C8B-B14F-4D97-AF65-F5344CB8AC3E}">
        <p14:creationId xmlns:p14="http://schemas.microsoft.com/office/powerpoint/2010/main" val="19938169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A3D2472-D01A-4327-86C2-2FE5EDD8FF87}" type="slidenum">
              <a:rPr lang="en-US" smtClean="0"/>
              <a:pPr>
                <a:defRPr/>
              </a:pPr>
              <a:t>42</a:t>
            </a:fld>
            <a:endParaRPr lang="en-US"/>
          </a:p>
        </p:txBody>
      </p:sp>
    </p:spTree>
    <p:extLst>
      <p:ext uri="{BB962C8B-B14F-4D97-AF65-F5344CB8AC3E}">
        <p14:creationId xmlns:p14="http://schemas.microsoft.com/office/powerpoint/2010/main" val="297990986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A3D2472-D01A-4327-86C2-2FE5EDD8FF87}" type="slidenum">
              <a:rPr lang="en-US" smtClean="0"/>
              <a:pPr>
                <a:defRPr/>
              </a:pPr>
              <a:t>43</a:t>
            </a:fld>
            <a:endParaRPr lang="en-US"/>
          </a:p>
        </p:txBody>
      </p:sp>
    </p:spTree>
    <p:extLst>
      <p:ext uri="{BB962C8B-B14F-4D97-AF65-F5344CB8AC3E}">
        <p14:creationId xmlns:p14="http://schemas.microsoft.com/office/powerpoint/2010/main" val="172335126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A3D2472-D01A-4327-86C2-2FE5EDD8FF87}" type="slidenum">
              <a:rPr lang="en-US" smtClean="0"/>
              <a:pPr>
                <a:defRPr/>
              </a:pPr>
              <a:t>44</a:t>
            </a:fld>
            <a:endParaRPr lang="en-US"/>
          </a:p>
        </p:txBody>
      </p:sp>
    </p:spTree>
    <p:extLst>
      <p:ext uri="{BB962C8B-B14F-4D97-AF65-F5344CB8AC3E}">
        <p14:creationId xmlns:p14="http://schemas.microsoft.com/office/powerpoint/2010/main" val="12764728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A3D2472-D01A-4327-86C2-2FE5EDD8FF87}" type="slidenum">
              <a:rPr lang="en-US" smtClean="0"/>
              <a:pPr>
                <a:defRPr/>
              </a:pPr>
              <a:t>45</a:t>
            </a:fld>
            <a:endParaRPr lang="en-US"/>
          </a:p>
        </p:txBody>
      </p:sp>
    </p:spTree>
    <p:extLst>
      <p:ext uri="{BB962C8B-B14F-4D97-AF65-F5344CB8AC3E}">
        <p14:creationId xmlns:p14="http://schemas.microsoft.com/office/powerpoint/2010/main" val="1886434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A3D2472-D01A-4327-86C2-2FE5EDD8FF87}" type="slidenum">
              <a:rPr lang="en-US" smtClean="0"/>
              <a:pPr>
                <a:defRPr/>
              </a:pPr>
              <a:t>5</a:t>
            </a:fld>
            <a:endParaRPr lang="en-US"/>
          </a:p>
        </p:txBody>
      </p:sp>
    </p:spTree>
    <p:extLst>
      <p:ext uri="{BB962C8B-B14F-4D97-AF65-F5344CB8AC3E}">
        <p14:creationId xmlns:p14="http://schemas.microsoft.com/office/powerpoint/2010/main" val="1894159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Individuals</a:t>
            </a:r>
            <a:r>
              <a:rPr lang="en-US" baseline="0" dirty="0" smtClean="0"/>
              <a:t> construct counterfactuals based on whichever antecedent was exceptional</a:t>
            </a:r>
          </a:p>
          <a:p>
            <a:r>
              <a:rPr lang="en-US" baseline="0" dirty="0" smtClean="0"/>
              <a:t> - example: </a:t>
            </a:r>
            <a:r>
              <a:rPr lang="en-US" baseline="0" dirty="0" err="1" smtClean="0"/>
              <a:t>Kahneman</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2A3D2472-D01A-4327-86C2-2FE5EDD8FF87}" type="slidenum">
              <a:rPr lang="en-US" smtClean="0"/>
              <a:pPr>
                <a:defRPr/>
              </a:pPr>
              <a:t>6</a:t>
            </a:fld>
            <a:endParaRPr lang="en-US"/>
          </a:p>
        </p:txBody>
      </p:sp>
    </p:spTree>
    <p:extLst>
      <p:ext uri="{BB962C8B-B14F-4D97-AF65-F5344CB8AC3E}">
        <p14:creationId xmlns:p14="http://schemas.microsoft.com/office/powerpoint/2010/main" val="143765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A3D2472-D01A-4327-86C2-2FE5EDD8FF87}" type="slidenum">
              <a:rPr lang="en-US" smtClean="0"/>
              <a:pPr>
                <a:defRPr/>
              </a:pPr>
              <a:t>7</a:t>
            </a:fld>
            <a:endParaRPr lang="en-US"/>
          </a:p>
        </p:txBody>
      </p:sp>
    </p:spTree>
    <p:extLst>
      <p:ext uri="{BB962C8B-B14F-4D97-AF65-F5344CB8AC3E}">
        <p14:creationId xmlns:p14="http://schemas.microsoft.com/office/powerpoint/2010/main" val="17657547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A3D2472-D01A-4327-86C2-2FE5EDD8FF87}" type="slidenum">
              <a:rPr lang="en-US" smtClean="0"/>
              <a:pPr>
                <a:defRPr/>
              </a:pPr>
              <a:t>8</a:t>
            </a:fld>
            <a:endParaRPr lang="en-US"/>
          </a:p>
        </p:txBody>
      </p:sp>
    </p:spTree>
    <p:extLst>
      <p:ext uri="{BB962C8B-B14F-4D97-AF65-F5344CB8AC3E}">
        <p14:creationId xmlns:p14="http://schemas.microsoft.com/office/powerpoint/2010/main" val="727455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Recognition error</a:t>
            </a:r>
            <a:r>
              <a:rPr lang="en-US" dirty="0" smtClean="0"/>
              <a:t>, which</a:t>
            </a:r>
            <a:r>
              <a:rPr lang="en-US" baseline="0" dirty="0" smtClean="0"/>
              <a:t> </a:t>
            </a:r>
            <a:r>
              <a:rPr lang="en-US" dirty="0" smtClean="0"/>
              <a:t>included driver’s inattention, internal and external distractions,</a:t>
            </a:r>
            <a:r>
              <a:rPr lang="en-US" baseline="0" dirty="0" smtClean="0"/>
              <a:t> </a:t>
            </a:r>
            <a:r>
              <a:rPr lang="en-US" dirty="0" smtClean="0"/>
              <a:t>and inadequate surveillance, was the most (41% ±2.2%) frequently</a:t>
            </a:r>
          </a:p>
          <a:p>
            <a:r>
              <a:rPr lang="en-US" dirty="0" smtClean="0"/>
              <a:t>assigned critical reason. </a:t>
            </a:r>
          </a:p>
          <a:p>
            <a:endParaRPr lang="en-US" dirty="0" smtClean="0"/>
          </a:p>
          <a:p>
            <a:r>
              <a:rPr lang="en-US" b="1" dirty="0" smtClean="0"/>
              <a:t>Decision error </a:t>
            </a:r>
            <a:r>
              <a:rPr lang="en-US" dirty="0" smtClean="0"/>
              <a:t>such as driving too fast</a:t>
            </a:r>
            <a:r>
              <a:rPr lang="en-US" baseline="0" dirty="0" smtClean="0"/>
              <a:t> </a:t>
            </a:r>
            <a:r>
              <a:rPr lang="en-US" dirty="0" smtClean="0"/>
              <a:t>for conditions, too fast for the curve, false assumption of others’</a:t>
            </a:r>
            <a:r>
              <a:rPr lang="en-US" baseline="0" dirty="0" smtClean="0"/>
              <a:t> </a:t>
            </a:r>
            <a:r>
              <a:rPr lang="en-US" dirty="0" smtClean="0"/>
              <a:t>actions, illegal maneuver and misjudgment of gap or others’ speed</a:t>
            </a:r>
            <a:r>
              <a:rPr lang="en-US" baseline="0" dirty="0" smtClean="0"/>
              <a:t> </a:t>
            </a:r>
            <a:r>
              <a:rPr lang="en-US" dirty="0" smtClean="0"/>
              <a:t>accounted for about 33 percent (±3.7%) of the crashes. </a:t>
            </a:r>
          </a:p>
          <a:p>
            <a:endParaRPr lang="en-US" dirty="0" smtClean="0"/>
          </a:p>
          <a:p>
            <a:r>
              <a:rPr lang="en-US" b="1" dirty="0" smtClean="0"/>
              <a:t>performance</a:t>
            </a:r>
            <a:r>
              <a:rPr lang="en-US" b="1" baseline="0" dirty="0" smtClean="0"/>
              <a:t> </a:t>
            </a:r>
            <a:r>
              <a:rPr lang="en-US" b="1" dirty="0" smtClean="0"/>
              <a:t>error </a:t>
            </a:r>
            <a:r>
              <a:rPr lang="en-US" dirty="0" smtClean="0"/>
              <a:t>such as overcompensation, poor directional control, etc.</a:t>
            </a:r>
            <a:r>
              <a:rPr lang="en-US" baseline="0" dirty="0" smtClean="0"/>
              <a:t> </a:t>
            </a:r>
            <a:r>
              <a:rPr lang="en-US" dirty="0" smtClean="0"/>
              <a:t>Sleep was the most common critical reason among non-performance</a:t>
            </a:r>
            <a:r>
              <a:rPr lang="en-US" baseline="0" dirty="0" smtClean="0"/>
              <a:t> </a:t>
            </a:r>
            <a:r>
              <a:rPr lang="en-US" dirty="0" smtClean="0"/>
              <a:t>errors that accounted for 7 percent (±1.0%) of the crashes.</a:t>
            </a:r>
          </a:p>
          <a:p>
            <a:endParaRPr lang="en-US" dirty="0" smtClean="0"/>
          </a:p>
          <a:p>
            <a:r>
              <a:rPr lang="en-US" b="1" dirty="0" smtClean="0"/>
              <a:t>Other driver </a:t>
            </a:r>
            <a:r>
              <a:rPr lang="en-US" dirty="0" smtClean="0"/>
              <a:t>errors were recorded as critical reasons for about 8</a:t>
            </a:r>
            <a:r>
              <a:rPr lang="en-US" baseline="0" dirty="0" smtClean="0"/>
              <a:t> </a:t>
            </a:r>
            <a:r>
              <a:rPr lang="en-US" dirty="0" smtClean="0"/>
              <a:t>percent (±1.9%) of the drivers.</a:t>
            </a:r>
          </a:p>
          <a:p>
            <a:endParaRPr lang="en-US" dirty="0"/>
          </a:p>
        </p:txBody>
      </p:sp>
      <p:sp>
        <p:nvSpPr>
          <p:cNvPr id="4" name="Slide Number Placeholder 3"/>
          <p:cNvSpPr>
            <a:spLocks noGrp="1"/>
          </p:cNvSpPr>
          <p:nvPr>
            <p:ph type="sldNum" sz="quarter" idx="10"/>
          </p:nvPr>
        </p:nvSpPr>
        <p:spPr/>
        <p:txBody>
          <a:bodyPr/>
          <a:lstStyle/>
          <a:p>
            <a:pPr>
              <a:defRPr/>
            </a:pPr>
            <a:fld id="{2A3D2472-D01A-4327-86C2-2FE5EDD8FF87}" type="slidenum">
              <a:rPr lang="en-US" smtClean="0"/>
              <a:pPr>
                <a:defRPr/>
              </a:pPr>
              <a:t>9</a:t>
            </a:fld>
            <a:endParaRPr lang="en-US"/>
          </a:p>
        </p:txBody>
      </p:sp>
    </p:spTree>
    <p:extLst>
      <p:ext uri="{BB962C8B-B14F-4D97-AF65-F5344CB8AC3E}">
        <p14:creationId xmlns:p14="http://schemas.microsoft.com/office/powerpoint/2010/main" val="2712005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05162B3-6023-4CDD-8682-A27ADDD1C8E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3BD32A-9988-4982-81D3-C72F8299285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685800"/>
            <a:ext cx="1866900" cy="5257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685800"/>
            <a:ext cx="544830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C76643C-4FAE-4C61-B1B7-9098E5313D0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066800" y="685800"/>
            <a:ext cx="74676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F299CFF-9246-4F31-A22E-B24A4954C0E5}"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85800"/>
            <a:ext cx="73914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828800"/>
            <a:ext cx="36195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38700" y="1828800"/>
            <a:ext cx="36195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E76A32-A951-44DB-A017-D55D735C37A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55A1ED-DE01-427F-A424-DF4C3B60E17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147F9A6-8FE4-4BEE-AC3E-F83C8718BFF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828800"/>
            <a:ext cx="36195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38700" y="1828800"/>
            <a:ext cx="36195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1002761-E9A6-45C7-8491-FCC97F558A2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707671D-3A11-40AD-840D-B1FFC3E2514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1CBB8DA-4DC0-4004-BC65-11651F543F3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3BB653C-D3A5-44FD-A834-F0EEC52C8AC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EDF58C2-4C59-4686-91B8-A568789C682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35FD363-8913-4498-955B-CAAE3FF80AF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1143000" y="685800"/>
            <a:ext cx="7391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a:t>
            </a:r>
          </a:p>
        </p:txBody>
      </p:sp>
      <p:sp>
        <p:nvSpPr>
          <p:cNvPr id="10243" name="Rectangle 3"/>
          <p:cNvSpPr>
            <a:spLocks noGrp="1" noChangeArrowheads="1"/>
          </p:cNvSpPr>
          <p:nvPr>
            <p:ph type="body" idx="1"/>
          </p:nvPr>
        </p:nvSpPr>
        <p:spPr bwMode="auto">
          <a:xfrm>
            <a:off x="1066800" y="1828800"/>
            <a:ext cx="7391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smtClean="0">
                <a:solidFill>
                  <a:schemeClr val="tx1"/>
                </a:solidFill>
                <a:latin typeface="Times New Roman" pitchFamily="18"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chemeClr val="tx1"/>
                </a:solidFill>
                <a:latin typeface="Times New Roman" pitchFamily="18"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solidFill>
                  <a:schemeClr val="tx1"/>
                </a:solidFill>
                <a:latin typeface="Times New Roman" pitchFamily="18" charset="0"/>
              </a:defRPr>
            </a:lvl1pPr>
          </a:lstStyle>
          <a:p>
            <a:pPr>
              <a:defRPr/>
            </a:pPr>
            <a:fld id="{71B15B0D-9063-436B-BCBA-9C8FA6D4869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id="1" dur="indefinite" restart="never" nodeType="tmRoot"/>
      </p:par>
    </p:tnLst>
  </p:timing>
  <p:txStyles>
    <p:titleStyle>
      <a:lvl1pPr algn="l" rtl="0" eaLnBrk="0" fontAlgn="base" hangingPunct="0">
        <a:spcBef>
          <a:spcPct val="0"/>
        </a:spcBef>
        <a:spcAft>
          <a:spcPct val="0"/>
        </a:spcAft>
        <a:defRPr sz="2800">
          <a:solidFill>
            <a:srgbClr val="FFCC00"/>
          </a:solidFill>
          <a:latin typeface="+mj-lt"/>
          <a:ea typeface="+mj-ea"/>
          <a:cs typeface="+mj-cs"/>
        </a:defRPr>
      </a:lvl1pPr>
      <a:lvl2pPr algn="l" rtl="0" eaLnBrk="0" fontAlgn="base" hangingPunct="0">
        <a:spcBef>
          <a:spcPct val="0"/>
        </a:spcBef>
        <a:spcAft>
          <a:spcPct val="0"/>
        </a:spcAft>
        <a:defRPr sz="2800">
          <a:solidFill>
            <a:srgbClr val="FFCC00"/>
          </a:solidFill>
          <a:latin typeface="Arial Black" pitchFamily="34" charset="0"/>
        </a:defRPr>
      </a:lvl2pPr>
      <a:lvl3pPr algn="l" rtl="0" eaLnBrk="0" fontAlgn="base" hangingPunct="0">
        <a:spcBef>
          <a:spcPct val="0"/>
        </a:spcBef>
        <a:spcAft>
          <a:spcPct val="0"/>
        </a:spcAft>
        <a:defRPr sz="2800">
          <a:solidFill>
            <a:srgbClr val="FFCC00"/>
          </a:solidFill>
          <a:latin typeface="Arial Black" pitchFamily="34" charset="0"/>
        </a:defRPr>
      </a:lvl3pPr>
      <a:lvl4pPr algn="l" rtl="0" eaLnBrk="0" fontAlgn="base" hangingPunct="0">
        <a:spcBef>
          <a:spcPct val="0"/>
        </a:spcBef>
        <a:spcAft>
          <a:spcPct val="0"/>
        </a:spcAft>
        <a:defRPr sz="2800">
          <a:solidFill>
            <a:srgbClr val="FFCC00"/>
          </a:solidFill>
          <a:latin typeface="Arial Black" pitchFamily="34" charset="0"/>
        </a:defRPr>
      </a:lvl4pPr>
      <a:lvl5pPr algn="l" rtl="0" eaLnBrk="0" fontAlgn="base" hangingPunct="0">
        <a:spcBef>
          <a:spcPct val="0"/>
        </a:spcBef>
        <a:spcAft>
          <a:spcPct val="0"/>
        </a:spcAft>
        <a:defRPr sz="2800">
          <a:solidFill>
            <a:srgbClr val="FFCC00"/>
          </a:solidFill>
          <a:latin typeface="Arial Black" pitchFamily="34" charset="0"/>
        </a:defRPr>
      </a:lvl5pPr>
      <a:lvl6pPr marL="457200" algn="l" rtl="0" fontAlgn="base">
        <a:spcBef>
          <a:spcPct val="0"/>
        </a:spcBef>
        <a:spcAft>
          <a:spcPct val="0"/>
        </a:spcAft>
        <a:defRPr sz="2800">
          <a:solidFill>
            <a:srgbClr val="FFCC00"/>
          </a:solidFill>
          <a:latin typeface="Arial Black" pitchFamily="34" charset="0"/>
        </a:defRPr>
      </a:lvl6pPr>
      <a:lvl7pPr marL="914400" algn="l" rtl="0" fontAlgn="base">
        <a:spcBef>
          <a:spcPct val="0"/>
        </a:spcBef>
        <a:spcAft>
          <a:spcPct val="0"/>
        </a:spcAft>
        <a:defRPr sz="2800">
          <a:solidFill>
            <a:srgbClr val="FFCC00"/>
          </a:solidFill>
          <a:latin typeface="Arial Black" pitchFamily="34" charset="0"/>
        </a:defRPr>
      </a:lvl7pPr>
      <a:lvl8pPr marL="1371600" algn="l" rtl="0" fontAlgn="base">
        <a:spcBef>
          <a:spcPct val="0"/>
        </a:spcBef>
        <a:spcAft>
          <a:spcPct val="0"/>
        </a:spcAft>
        <a:defRPr sz="2800">
          <a:solidFill>
            <a:srgbClr val="FFCC00"/>
          </a:solidFill>
          <a:latin typeface="Arial Black" pitchFamily="34" charset="0"/>
        </a:defRPr>
      </a:lvl8pPr>
      <a:lvl9pPr marL="1828800" algn="l" rtl="0" fontAlgn="base">
        <a:spcBef>
          <a:spcPct val="0"/>
        </a:spcBef>
        <a:spcAft>
          <a:spcPct val="0"/>
        </a:spcAft>
        <a:defRPr sz="2800">
          <a:solidFill>
            <a:srgbClr val="FFCC00"/>
          </a:solidFill>
          <a:latin typeface="Arial Black" pitchFamily="34" charset="0"/>
        </a:defRPr>
      </a:lvl9pPr>
    </p:titleStyle>
    <p:bodyStyle>
      <a:lvl1pPr marL="342900" indent="-342900" algn="l" rtl="0" eaLnBrk="0" fontAlgn="base" hangingPunct="0">
        <a:spcBef>
          <a:spcPct val="60000"/>
        </a:spcBef>
        <a:spcAft>
          <a:spcPct val="10000"/>
        </a:spcAft>
        <a:buChar char="•"/>
        <a:defRPr sz="3200">
          <a:solidFill>
            <a:schemeClr val="bg1"/>
          </a:solidFill>
          <a:latin typeface="+mn-lt"/>
          <a:ea typeface="+mn-ea"/>
          <a:cs typeface="+mn-cs"/>
        </a:defRPr>
      </a:lvl1pPr>
      <a:lvl2pPr marL="742950" indent="-285750" algn="l" rtl="0" eaLnBrk="0" fontAlgn="base" hangingPunct="0">
        <a:spcBef>
          <a:spcPct val="10000"/>
        </a:spcBef>
        <a:spcAft>
          <a:spcPct val="10000"/>
        </a:spcAft>
        <a:buClr>
          <a:schemeClr val="bg1"/>
        </a:buClr>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bg1"/>
          </a:solidFill>
          <a:latin typeface="Times New Roman" pitchFamily="18" charset="0"/>
        </a:defRPr>
      </a:lvl5pPr>
      <a:lvl6pPr marL="2514600" indent="-228600" algn="l" rtl="0" fontAlgn="base">
        <a:spcBef>
          <a:spcPct val="20000"/>
        </a:spcBef>
        <a:spcAft>
          <a:spcPct val="0"/>
        </a:spcAft>
        <a:buChar char="»"/>
        <a:defRPr sz="2000">
          <a:solidFill>
            <a:schemeClr val="bg1"/>
          </a:solidFill>
          <a:latin typeface="Times New Roman" pitchFamily="18" charset="0"/>
        </a:defRPr>
      </a:lvl6pPr>
      <a:lvl7pPr marL="2971800" indent="-228600" algn="l" rtl="0" fontAlgn="base">
        <a:spcBef>
          <a:spcPct val="20000"/>
        </a:spcBef>
        <a:spcAft>
          <a:spcPct val="0"/>
        </a:spcAft>
        <a:buChar char="»"/>
        <a:defRPr sz="2000">
          <a:solidFill>
            <a:schemeClr val="bg1"/>
          </a:solidFill>
          <a:latin typeface="Times New Roman" pitchFamily="18" charset="0"/>
        </a:defRPr>
      </a:lvl7pPr>
      <a:lvl8pPr marL="3429000" indent="-228600" algn="l" rtl="0" fontAlgn="base">
        <a:spcBef>
          <a:spcPct val="20000"/>
        </a:spcBef>
        <a:spcAft>
          <a:spcPct val="0"/>
        </a:spcAft>
        <a:buChar char="»"/>
        <a:defRPr sz="2000">
          <a:solidFill>
            <a:schemeClr val="bg1"/>
          </a:solidFill>
          <a:latin typeface="Times New Roman" pitchFamily="18" charset="0"/>
        </a:defRPr>
      </a:lvl8pPr>
      <a:lvl9pPr marL="3886200" indent="-228600" algn="l" rtl="0" fontAlgn="base">
        <a:spcBef>
          <a:spcPct val="20000"/>
        </a:spcBef>
        <a:spcAft>
          <a:spcPct val="0"/>
        </a:spcAft>
        <a:buChar char="»"/>
        <a:defRPr sz="2000">
          <a:solidFill>
            <a:schemeClr val="bg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8.emf"/><Relationship Id="rId4" Type="http://schemas.openxmlformats.org/officeDocument/2006/relationships/oleObject" Target="../embeddings/oleObject1.bin"/></Relationships>
</file>

<file path=ppt/slides/_rels/slide26.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0.wmf"/><Relationship Id="rId4" Type="http://schemas.openxmlformats.org/officeDocument/2006/relationships/oleObject" Target="../embeddings/oleObject2.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1.wmf"/><Relationship Id="rId4" Type="http://schemas.openxmlformats.org/officeDocument/2006/relationships/oleObject" Target="../embeddings/oleObject3.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22.wmf"/><Relationship Id="rId4" Type="http://schemas.openxmlformats.org/officeDocument/2006/relationships/oleObject" Target="../embeddings/oleObject4.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23.wmf"/><Relationship Id="rId4" Type="http://schemas.openxmlformats.org/officeDocument/2006/relationships/oleObject" Target="../embeddings/oleObject5.bin"/></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453" y="838947"/>
            <a:ext cx="7772400" cy="1362075"/>
          </a:xfrm>
        </p:spPr>
        <p:txBody>
          <a:bodyPr/>
          <a:lstStyle/>
          <a:p>
            <a:pPr algn="ctr"/>
            <a:r>
              <a:rPr lang="en-US" sz="3600" dirty="0" smtClean="0">
                <a:solidFill>
                  <a:srgbClr val="FFC000"/>
                </a:solidFill>
              </a:rPr>
              <a:t>Safe Systems and </a:t>
            </a:r>
            <a:r>
              <a:rPr lang="en-US" sz="3600" dirty="0" smtClean="0">
                <a:solidFill>
                  <a:srgbClr val="FFC000"/>
                </a:solidFill>
              </a:rPr>
              <a:t>      Urban Development</a:t>
            </a:r>
            <a:endParaRPr lang="en-US" sz="3600" b="1" dirty="0">
              <a:solidFill>
                <a:srgbClr val="FFC000"/>
              </a:solidFill>
              <a:latin typeface="+mn-lt"/>
            </a:endParaRPr>
          </a:p>
        </p:txBody>
      </p:sp>
      <p:sp>
        <p:nvSpPr>
          <p:cNvPr id="4" name="TextBox 3"/>
          <p:cNvSpPr txBox="1"/>
          <p:nvPr/>
        </p:nvSpPr>
        <p:spPr>
          <a:xfrm>
            <a:off x="1532324" y="3492992"/>
            <a:ext cx="6357257" cy="1554272"/>
          </a:xfrm>
          <a:prstGeom prst="rect">
            <a:avLst/>
          </a:prstGeom>
          <a:noFill/>
        </p:spPr>
        <p:txBody>
          <a:bodyPr wrap="square" rtlCol="0">
            <a:spAutoFit/>
          </a:bodyPr>
          <a:lstStyle/>
          <a:p>
            <a:pPr marL="457200" indent="-457200" algn="l">
              <a:spcAft>
                <a:spcPts val="1800"/>
              </a:spcAft>
              <a:buFont typeface="+mj-lt"/>
              <a:buAutoNum type="arabicPeriod"/>
            </a:pPr>
            <a:r>
              <a:rPr lang="en-US" sz="2000" b="1" dirty="0" smtClean="0"/>
              <a:t>Eric Dumbaugh: </a:t>
            </a:r>
            <a:r>
              <a:rPr lang="en-US" sz="2000" i="1" dirty="0" smtClean="0"/>
              <a:t>A Model for Safe Systems in Urban Environments </a:t>
            </a:r>
          </a:p>
          <a:p>
            <a:pPr marL="457200" indent="-457200" algn="l">
              <a:spcAft>
                <a:spcPts val="1800"/>
              </a:spcAft>
              <a:buFont typeface="+mj-lt"/>
              <a:buAutoNum type="arabicPeriod"/>
            </a:pPr>
            <a:r>
              <a:rPr lang="en-US" sz="2000" b="1" dirty="0" smtClean="0"/>
              <a:t>Louis Merlin: </a:t>
            </a:r>
            <a:r>
              <a:rPr lang="en-US" sz="2000" i="1" dirty="0" smtClean="0"/>
              <a:t>The Built Environment and Traffic Safety</a:t>
            </a:r>
            <a:endParaRPr lang="en-US" sz="2000" i="1" dirty="0"/>
          </a:p>
        </p:txBody>
      </p:sp>
      <p:sp>
        <p:nvSpPr>
          <p:cNvPr id="7" name="TextBox 6"/>
          <p:cNvSpPr txBox="1"/>
          <p:nvPr/>
        </p:nvSpPr>
        <p:spPr>
          <a:xfrm>
            <a:off x="1308847" y="2937384"/>
            <a:ext cx="3585882" cy="461665"/>
          </a:xfrm>
          <a:prstGeom prst="rect">
            <a:avLst/>
          </a:prstGeom>
          <a:noFill/>
        </p:spPr>
        <p:txBody>
          <a:bodyPr wrap="square" rtlCol="0">
            <a:spAutoFit/>
          </a:bodyPr>
          <a:lstStyle/>
          <a:p>
            <a:r>
              <a:rPr lang="en-US" b="1" u="sng" dirty="0" smtClean="0">
                <a:solidFill>
                  <a:srgbClr val="FFC000"/>
                </a:solidFill>
              </a:rPr>
              <a:t>FAU Double Header!</a:t>
            </a:r>
            <a:endParaRPr lang="en-US" b="1" u="sng" dirty="0">
              <a:solidFill>
                <a:srgbClr val="FFC000"/>
              </a:solidFill>
            </a:endParaRPr>
          </a:p>
        </p:txBody>
      </p:sp>
    </p:spTree>
    <p:extLst>
      <p:ext uri="{BB962C8B-B14F-4D97-AF65-F5344CB8AC3E}">
        <p14:creationId xmlns:p14="http://schemas.microsoft.com/office/powerpoint/2010/main" val="31186517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0" y="325611"/>
            <a:ext cx="9131881" cy="6083897"/>
          </a:xfrm>
          <a:prstGeom prst="rect">
            <a:avLst/>
          </a:prstGeom>
        </p:spPr>
      </p:pic>
    </p:spTree>
    <p:extLst>
      <p:ext uri="{BB962C8B-B14F-4D97-AF65-F5344CB8AC3E}">
        <p14:creationId xmlns:p14="http://schemas.microsoft.com/office/powerpoint/2010/main" val="11887462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743379" y="0"/>
            <a:ext cx="7714821" cy="6858000"/>
          </a:xfrm>
          <a:prstGeom prst="rect">
            <a:avLst/>
          </a:prstGeom>
        </p:spPr>
      </p:pic>
    </p:spTree>
    <p:extLst>
      <p:ext uri="{BB962C8B-B14F-4D97-AF65-F5344CB8AC3E}">
        <p14:creationId xmlns:p14="http://schemas.microsoft.com/office/powerpoint/2010/main" val="931133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5285" y="95794"/>
            <a:ext cx="7391400" cy="838200"/>
          </a:xfrm>
        </p:spPr>
        <p:txBody>
          <a:bodyPr/>
          <a:lstStyle/>
          <a:p>
            <a:pPr algn="ctr"/>
            <a:r>
              <a:rPr lang="en-US" dirty="0" smtClean="0"/>
              <a:t>Traffic Fatalities in the US</a:t>
            </a:r>
            <a:endParaRPr lang="en-US" dirty="0"/>
          </a:p>
        </p:txBody>
      </p:sp>
      <p:pic>
        <p:nvPicPr>
          <p:cNvPr id="4" name="Picture 3"/>
          <p:cNvPicPr>
            <a:picLocks noChangeAspect="1"/>
          </p:cNvPicPr>
          <p:nvPr/>
        </p:nvPicPr>
        <p:blipFill>
          <a:blip r:embed="rId3"/>
          <a:stretch>
            <a:fillRect/>
          </a:stretch>
        </p:blipFill>
        <p:spPr>
          <a:xfrm>
            <a:off x="1599463" y="1040988"/>
            <a:ext cx="6043045" cy="5081137"/>
          </a:xfrm>
          <a:prstGeom prst="rect">
            <a:avLst/>
          </a:prstGeom>
        </p:spPr>
      </p:pic>
      <p:sp>
        <p:nvSpPr>
          <p:cNvPr id="5" name="TextBox 4"/>
          <p:cNvSpPr txBox="1"/>
          <p:nvPr/>
        </p:nvSpPr>
        <p:spPr>
          <a:xfrm>
            <a:off x="4176496" y="6122125"/>
            <a:ext cx="3466012" cy="400110"/>
          </a:xfrm>
          <a:prstGeom prst="rect">
            <a:avLst/>
          </a:prstGeom>
          <a:noFill/>
        </p:spPr>
        <p:txBody>
          <a:bodyPr wrap="square" rtlCol="0">
            <a:spAutoFit/>
          </a:bodyPr>
          <a:lstStyle/>
          <a:p>
            <a:pPr algn="r"/>
            <a:r>
              <a:rPr lang="en-US" sz="2000" b="1" dirty="0" smtClean="0">
                <a:solidFill>
                  <a:srgbClr val="FFC000"/>
                </a:solidFill>
              </a:rPr>
              <a:t>Source: NHTSA, 2017</a:t>
            </a:r>
            <a:endParaRPr lang="en-US" sz="2000" b="1" dirty="0">
              <a:solidFill>
                <a:srgbClr val="FFC000"/>
              </a:solidFill>
            </a:endParaRPr>
          </a:p>
        </p:txBody>
      </p:sp>
    </p:spTree>
    <p:extLst>
      <p:ext uri="{BB962C8B-B14F-4D97-AF65-F5344CB8AC3E}">
        <p14:creationId xmlns:p14="http://schemas.microsoft.com/office/powerpoint/2010/main" val="19775953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7131" y="1959430"/>
            <a:ext cx="7391400" cy="2473233"/>
          </a:xfrm>
          <a:noFill/>
          <a:ln w="34925">
            <a:noFill/>
          </a:ln>
        </p:spPr>
        <p:txBody>
          <a:bodyPr/>
          <a:lstStyle/>
          <a:p>
            <a:pPr marL="0" indent="0">
              <a:spcAft>
                <a:spcPts val="0"/>
              </a:spcAft>
              <a:buNone/>
            </a:pPr>
            <a:endParaRPr lang="en-US" sz="300" dirty="0" smtClean="0"/>
          </a:p>
          <a:p>
            <a:pPr marL="0" indent="0">
              <a:spcBef>
                <a:spcPts val="0"/>
              </a:spcBef>
              <a:spcAft>
                <a:spcPts val="0"/>
              </a:spcAft>
              <a:buNone/>
            </a:pPr>
            <a:r>
              <a:rPr lang="en-US" sz="1400" dirty="0" smtClean="0"/>
              <a:t> </a:t>
            </a:r>
          </a:p>
          <a:p>
            <a:pPr marL="0" indent="0">
              <a:spcBef>
                <a:spcPts val="0"/>
              </a:spcBef>
              <a:spcAft>
                <a:spcPts val="1800"/>
              </a:spcAft>
              <a:buNone/>
            </a:pPr>
            <a:r>
              <a:rPr lang="en-US" i="1" dirty="0" smtClean="0"/>
              <a:t>“</a:t>
            </a:r>
            <a:r>
              <a:rPr lang="en-US" i="1" dirty="0"/>
              <a:t>It’s still the same things that are killing drivers — belts, </a:t>
            </a:r>
            <a:r>
              <a:rPr lang="en-US" i="1" dirty="0" smtClean="0"/>
              <a:t>booze, </a:t>
            </a:r>
            <a:r>
              <a:rPr lang="en-US" i="1" dirty="0"/>
              <a:t>and </a:t>
            </a:r>
            <a:r>
              <a:rPr lang="en-US" i="1" dirty="0" smtClean="0"/>
              <a:t>speed.”</a:t>
            </a:r>
          </a:p>
          <a:p>
            <a:pPr lvl="1"/>
            <a:r>
              <a:rPr lang="en-US" sz="2000" dirty="0" smtClean="0"/>
              <a:t>Jonathan </a:t>
            </a:r>
            <a:r>
              <a:rPr lang="en-US" sz="2000" dirty="0"/>
              <a:t>Adkins, </a:t>
            </a:r>
            <a:r>
              <a:rPr lang="en-US" sz="2000" dirty="0" smtClean="0"/>
              <a:t>Executive Director </a:t>
            </a:r>
            <a:r>
              <a:rPr lang="en-US" sz="2000" dirty="0"/>
              <a:t>of the Governors Highway Safety Association</a:t>
            </a:r>
          </a:p>
        </p:txBody>
      </p:sp>
      <p:sp>
        <p:nvSpPr>
          <p:cNvPr id="4" name="TextBox 3"/>
          <p:cNvSpPr txBox="1"/>
          <p:nvPr/>
        </p:nvSpPr>
        <p:spPr>
          <a:xfrm>
            <a:off x="3727268" y="5530186"/>
            <a:ext cx="4757057" cy="400110"/>
          </a:xfrm>
          <a:prstGeom prst="rect">
            <a:avLst/>
          </a:prstGeom>
          <a:noFill/>
        </p:spPr>
        <p:txBody>
          <a:bodyPr wrap="square" rtlCol="0">
            <a:spAutoFit/>
          </a:bodyPr>
          <a:lstStyle/>
          <a:p>
            <a:pPr algn="r"/>
            <a:r>
              <a:rPr lang="en-US" sz="2000" b="1" dirty="0" smtClean="0">
                <a:solidFill>
                  <a:srgbClr val="FFC000"/>
                </a:solidFill>
              </a:rPr>
              <a:t>Source: </a:t>
            </a:r>
            <a:r>
              <a:rPr lang="en-US" sz="2000" b="1" i="1" dirty="0" smtClean="0">
                <a:solidFill>
                  <a:srgbClr val="FFC000"/>
                </a:solidFill>
              </a:rPr>
              <a:t>New York Times</a:t>
            </a:r>
            <a:r>
              <a:rPr lang="en-US" sz="2000" b="1" dirty="0" smtClean="0">
                <a:solidFill>
                  <a:srgbClr val="FFC000"/>
                </a:solidFill>
              </a:rPr>
              <a:t>, 2/15/2017 </a:t>
            </a:r>
            <a:endParaRPr lang="en-US" sz="2000" b="1" dirty="0">
              <a:solidFill>
                <a:srgbClr val="FFC000"/>
              </a:solidFill>
            </a:endParaRPr>
          </a:p>
        </p:txBody>
      </p:sp>
      <p:sp>
        <p:nvSpPr>
          <p:cNvPr id="5" name="Title 1"/>
          <p:cNvSpPr>
            <a:spLocks noGrp="1"/>
          </p:cNvSpPr>
          <p:nvPr>
            <p:ph type="title"/>
          </p:nvPr>
        </p:nvSpPr>
        <p:spPr>
          <a:xfrm>
            <a:off x="898777" y="1121230"/>
            <a:ext cx="7391400" cy="838200"/>
          </a:xfrm>
        </p:spPr>
        <p:txBody>
          <a:bodyPr/>
          <a:lstStyle/>
          <a:p>
            <a:pPr algn="ctr"/>
            <a:r>
              <a:rPr lang="en-US" dirty="0" smtClean="0"/>
              <a:t>Blame the Victim</a:t>
            </a:r>
            <a:endParaRPr lang="en-US" dirty="0"/>
          </a:p>
        </p:txBody>
      </p:sp>
    </p:spTree>
    <p:extLst>
      <p:ext uri="{BB962C8B-B14F-4D97-AF65-F5344CB8AC3E}">
        <p14:creationId xmlns:p14="http://schemas.microsoft.com/office/powerpoint/2010/main" val="4978709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513307" y="2447471"/>
            <a:ext cx="7772400" cy="1362075"/>
          </a:xfrm>
        </p:spPr>
        <p:txBody>
          <a:bodyPr/>
          <a:lstStyle/>
          <a:p>
            <a:pPr algn="ctr"/>
            <a:r>
              <a:rPr lang="en-US" sz="2400" dirty="0" smtClean="0"/>
              <a:t>The Case of Raquel and A.J Nelson</a:t>
            </a:r>
            <a:endParaRPr lang="en-US" sz="2400" dirty="0"/>
          </a:p>
        </p:txBody>
      </p:sp>
      <p:sp>
        <p:nvSpPr>
          <p:cNvPr id="5" name="Text Placeholder 4"/>
          <p:cNvSpPr>
            <a:spLocks noGrp="1"/>
          </p:cNvSpPr>
          <p:nvPr>
            <p:ph type="body" idx="1"/>
          </p:nvPr>
        </p:nvSpPr>
        <p:spPr>
          <a:xfrm>
            <a:off x="617810" y="816655"/>
            <a:ext cx="7772400" cy="1500187"/>
          </a:xfrm>
        </p:spPr>
        <p:txBody>
          <a:bodyPr/>
          <a:lstStyle/>
          <a:p>
            <a:pPr algn="ctr"/>
            <a:r>
              <a:rPr lang="en-US" sz="4000" b="1" dirty="0" smtClean="0"/>
              <a:t>Part 2:</a:t>
            </a:r>
            <a:endParaRPr lang="en-US" sz="4000" b="1" dirty="0"/>
          </a:p>
        </p:txBody>
      </p:sp>
      <p:sp>
        <p:nvSpPr>
          <p:cNvPr id="6" name="TextBox 5"/>
          <p:cNvSpPr txBox="1"/>
          <p:nvPr/>
        </p:nvSpPr>
        <p:spPr>
          <a:xfrm>
            <a:off x="761501" y="3249511"/>
            <a:ext cx="7524206" cy="2185214"/>
          </a:xfrm>
          <a:prstGeom prst="rect">
            <a:avLst/>
          </a:prstGeom>
          <a:noFill/>
        </p:spPr>
        <p:txBody>
          <a:bodyPr wrap="square" rtlCol="0">
            <a:spAutoFit/>
          </a:bodyPr>
          <a:lstStyle/>
          <a:p>
            <a:pPr algn="l"/>
            <a:r>
              <a:rPr lang="en-US" sz="3200" i="1" dirty="0"/>
              <a:t>“Blaming individuals is more emotionally satisfying than targeting </a:t>
            </a:r>
            <a:r>
              <a:rPr lang="en-US" sz="3200" i="1" dirty="0" smtClean="0"/>
              <a:t>institutions.”</a:t>
            </a:r>
            <a:r>
              <a:rPr lang="en-US" sz="3200" dirty="0"/>
              <a:t>	</a:t>
            </a:r>
            <a:endParaRPr lang="en-US" sz="3200" dirty="0" smtClean="0"/>
          </a:p>
          <a:p>
            <a:pPr algn="r"/>
            <a:r>
              <a:rPr lang="en-US" dirty="0"/>
              <a:t>	</a:t>
            </a:r>
            <a:br>
              <a:rPr lang="en-US" dirty="0"/>
            </a:br>
            <a:r>
              <a:rPr lang="en-US" dirty="0"/>
              <a:t>					- James Reason</a:t>
            </a:r>
          </a:p>
          <a:p>
            <a:endParaRPr lang="en-US" dirty="0"/>
          </a:p>
        </p:txBody>
      </p:sp>
    </p:spTree>
    <p:extLst>
      <p:ext uri="{BB962C8B-B14F-4D97-AF65-F5344CB8AC3E}">
        <p14:creationId xmlns:p14="http://schemas.microsoft.com/office/powerpoint/2010/main" val="16480472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207" y="103673"/>
            <a:ext cx="8303615" cy="838200"/>
          </a:xfrm>
        </p:spPr>
        <p:txBody>
          <a:bodyPr/>
          <a:lstStyle/>
          <a:p>
            <a:pPr algn="ctr"/>
            <a:r>
              <a:rPr lang="en-US" dirty="0" smtClean="0"/>
              <a:t>The Limits of Counterfactual Reasoning:  </a:t>
            </a:r>
            <a:r>
              <a:rPr lang="en-US" sz="2400" dirty="0" smtClean="0"/>
              <a:t/>
            </a:r>
            <a:br>
              <a:rPr lang="en-US" sz="2400" dirty="0" smtClean="0"/>
            </a:br>
            <a:r>
              <a:rPr lang="en-US" sz="2400" b="1" dirty="0" smtClean="0">
                <a:solidFill>
                  <a:schemeClr val="bg1"/>
                </a:solidFill>
                <a:latin typeface="+mn-lt"/>
              </a:rPr>
              <a:t>The </a:t>
            </a:r>
            <a:r>
              <a:rPr lang="en-US" sz="2400" b="1" dirty="0" smtClean="0">
                <a:solidFill>
                  <a:schemeClr val="bg1"/>
                </a:solidFill>
                <a:latin typeface="+mn-lt"/>
              </a:rPr>
              <a:t>Case of Raquel and A.J. Nelson</a:t>
            </a:r>
            <a:endParaRPr lang="en-US" sz="2400" b="1" dirty="0">
              <a:solidFill>
                <a:schemeClr val="bg1"/>
              </a:solidFill>
              <a:latin typeface="+mn-lt"/>
            </a:endParaRPr>
          </a:p>
        </p:txBody>
      </p:sp>
      <p:pic>
        <p:nvPicPr>
          <p:cNvPr id="2119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0552" y="1343927"/>
            <a:ext cx="4851564" cy="3611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19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453" y="3415428"/>
            <a:ext cx="4866340" cy="3338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74281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350" y="2821022"/>
            <a:ext cx="8687393" cy="4573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 Box 2"/>
          <p:cNvSpPr txBox="1"/>
          <p:nvPr/>
        </p:nvSpPr>
        <p:spPr>
          <a:xfrm>
            <a:off x="4432185" y="680241"/>
            <a:ext cx="1833796" cy="2007554"/>
          </a:xfrm>
          <a:prstGeom prst="rect">
            <a:avLst/>
          </a:prstGeom>
          <a:solidFill>
            <a:srgbClr val="FF6600">
              <a:alpha val="98824"/>
            </a:srgbClr>
          </a:solidFill>
          <a:ln w="28575">
            <a:solidFill>
              <a:schemeClr val="bg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Errors </a:t>
            </a:r>
            <a:r>
              <a:rPr lang="en-US" sz="1600" b="1" dirty="0" smtClean="0">
                <a:effectLst/>
                <a:latin typeface="Calibri" panose="020F0502020204030204" pitchFamily="34" charset="0"/>
                <a:ea typeface="Calibri" panose="020F0502020204030204" pitchFamily="34" charset="0"/>
                <a:cs typeface="Times New Roman" panose="02020603050405020304" pitchFamily="18" charset="0"/>
              </a:rPr>
              <a:t>and </a:t>
            </a:r>
            <a:r>
              <a:rPr lang="en-US" sz="1600" b="1" dirty="0">
                <a:effectLst/>
                <a:latin typeface="Calibri" panose="020F0502020204030204" pitchFamily="34" charset="0"/>
                <a:ea typeface="Calibri" panose="020F0502020204030204" pitchFamily="34" charset="0"/>
                <a:cs typeface="Times New Roman" panose="02020603050405020304" pitchFamily="18" charset="0"/>
              </a:rPr>
              <a:t>Violations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7" name="Rectangle 26"/>
          <p:cNvSpPr/>
          <p:nvPr/>
        </p:nvSpPr>
        <p:spPr>
          <a:xfrm>
            <a:off x="6536884" y="718858"/>
            <a:ext cx="217055" cy="802798"/>
          </a:xfrm>
          <a:prstGeom prst="rect">
            <a:avLst/>
          </a:prstGeom>
          <a:pattFill prst="pct75">
            <a:fgClr>
              <a:srgbClr val="FF6600"/>
            </a:fgClr>
            <a:bgClr>
              <a:schemeClr val="bg1"/>
            </a:bgClr>
          </a:patt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8" name="Rectangle 27"/>
          <p:cNvSpPr/>
          <p:nvPr/>
        </p:nvSpPr>
        <p:spPr>
          <a:xfrm>
            <a:off x="6550446" y="1894197"/>
            <a:ext cx="208915" cy="823597"/>
          </a:xfrm>
          <a:prstGeom prst="rect">
            <a:avLst/>
          </a:prstGeom>
          <a:pattFill prst="pct75">
            <a:fgClr>
              <a:srgbClr val="FF6600"/>
            </a:fgClr>
            <a:bgClr>
              <a:schemeClr val="bg1"/>
            </a:bgClr>
          </a:patt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9" name="Rectangle 28"/>
          <p:cNvSpPr/>
          <p:nvPr/>
        </p:nvSpPr>
        <p:spPr>
          <a:xfrm>
            <a:off x="6925371" y="1899196"/>
            <a:ext cx="208915" cy="823596"/>
          </a:xfrm>
          <a:prstGeom prst="rect">
            <a:avLst/>
          </a:prstGeom>
          <a:pattFill prst="pct75">
            <a:fgClr>
              <a:srgbClr val="FF6600"/>
            </a:fgClr>
            <a:bgClr>
              <a:schemeClr val="bg1"/>
            </a:bgClr>
          </a:pattFill>
          <a:ln w="25400" cap="flat" cmpd="sng" algn="ctr">
            <a:solidFill>
              <a:schemeClr val="bg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0" name="Rectangle 29"/>
          <p:cNvSpPr/>
          <p:nvPr/>
        </p:nvSpPr>
        <p:spPr>
          <a:xfrm>
            <a:off x="7291203" y="719214"/>
            <a:ext cx="217013" cy="802086"/>
          </a:xfrm>
          <a:prstGeom prst="rect">
            <a:avLst/>
          </a:prstGeom>
          <a:pattFill prst="pct75">
            <a:fgClr>
              <a:srgbClr val="FF6600"/>
            </a:fgClr>
            <a:bgClr>
              <a:schemeClr val="bg1"/>
            </a:bgClr>
          </a:patt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1" name="Rectangle 30"/>
          <p:cNvSpPr/>
          <p:nvPr/>
        </p:nvSpPr>
        <p:spPr>
          <a:xfrm>
            <a:off x="7298667" y="1893085"/>
            <a:ext cx="208915" cy="824709"/>
          </a:xfrm>
          <a:prstGeom prst="rect">
            <a:avLst/>
          </a:prstGeom>
          <a:pattFill prst="pct75">
            <a:fgClr>
              <a:srgbClr val="FF6600"/>
            </a:fgClr>
            <a:bgClr>
              <a:schemeClr val="bg1"/>
            </a:bgClr>
          </a:patt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2" name="Oval 31"/>
          <p:cNvSpPr/>
          <p:nvPr/>
        </p:nvSpPr>
        <p:spPr>
          <a:xfrm>
            <a:off x="7833005" y="1183279"/>
            <a:ext cx="1049738" cy="986712"/>
          </a:xfrm>
          <a:prstGeom prst="ellipse">
            <a:avLst/>
          </a:prstGeom>
          <a:solidFill>
            <a:srgbClr val="FF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33" name="Straight Arrow Connector 32"/>
          <p:cNvCxnSpPr/>
          <p:nvPr/>
        </p:nvCxnSpPr>
        <p:spPr>
          <a:xfrm>
            <a:off x="6265981" y="1702035"/>
            <a:ext cx="1459949"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6918260" y="716276"/>
            <a:ext cx="208915" cy="823597"/>
          </a:xfrm>
          <a:prstGeom prst="rect">
            <a:avLst/>
          </a:prstGeom>
          <a:pattFill prst="pct75">
            <a:fgClr>
              <a:srgbClr val="FF6600"/>
            </a:fgClr>
            <a:bgClr>
              <a:schemeClr val="bg1"/>
            </a:bgClr>
          </a:patt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5" name="TextBox 34"/>
          <p:cNvSpPr txBox="1"/>
          <p:nvPr/>
        </p:nvSpPr>
        <p:spPr>
          <a:xfrm>
            <a:off x="7840117" y="1520823"/>
            <a:ext cx="1042626" cy="338554"/>
          </a:xfrm>
          <a:prstGeom prst="rect">
            <a:avLst/>
          </a:prstGeom>
          <a:noFill/>
        </p:spPr>
        <p:txBody>
          <a:bodyPr wrap="square" rtlCol="0">
            <a:spAutoFit/>
          </a:bodyPr>
          <a:lstStyle/>
          <a:p>
            <a:r>
              <a:rPr lang="en-US" sz="1600" b="1" dirty="0" smtClean="0"/>
              <a:t>Crashes</a:t>
            </a:r>
            <a:endParaRPr lang="en-US" sz="1600" b="1" dirty="0"/>
          </a:p>
        </p:txBody>
      </p:sp>
      <p:sp>
        <p:nvSpPr>
          <p:cNvPr id="36" name="TextBox 35"/>
          <p:cNvSpPr txBox="1"/>
          <p:nvPr/>
        </p:nvSpPr>
        <p:spPr>
          <a:xfrm>
            <a:off x="6462280" y="173530"/>
            <a:ext cx="1143000" cy="461665"/>
          </a:xfrm>
          <a:prstGeom prst="rect">
            <a:avLst/>
          </a:prstGeom>
          <a:noFill/>
        </p:spPr>
        <p:txBody>
          <a:bodyPr wrap="square" rtlCol="0">
            <a:spAutoFit/>
          </a:bodyPr>
          <a:lstStyle/>
          <a:p>
            <a:r>
              <a:rPr lang="en-US" sz="1200" b="1" dirty="0" smtClean="0"/>
              <a:t>Engineering Defenses</a:t>
            </a:r>
            <a:endParaRPr lang="en-US" sz="1200" b="1" dirty="0"/>
          </a:p>
        </p:txBody>
      </p:sp>
      <p:sp>
        <p:nvSpPr>
          <p:cNvPr id="37" name="TextBox 36"/>
          <p:cNvSpPr txBox="1"/>
          <p:nvPr/>
        </p:nvSpPr>
        <p:spPr>
          <a:xfrm>
            <a:off x="4656251" y="341687"/>
            <a:ext cx="1385663" cy="338554"/>
          </a:xfrm>
          <a:prstGeom prst="rect">
            <a:avLst/>
          </a:prstGeom>
          <a:noFill/>
        </p:spPr>
        <p:txBody>
          <a:bodyPr wrap="square" rtlCol="0">
            <a:spAutoFit/>
          </a:bodyPr>
          <a:lstStyle/>
          <a:p>
            <a:r>
              <a:rPr lang="en-US" sz="1600" b="1" dirty="0" smtClean="0"/>
              <a:t>Individual</a:t>
            </a:r>
            <a:endParaRPr lang="en-US" sz="1600" b="1" dirty="0"/>
          </a:p>
        </p:txBody>
      </p:sp>
      <p:grpSp>
        <p:nvGrpSpPr>
          <p:cNvPr id="40" name="Group 39"/>
          <p:cNvGrpSpPr/>
          <p:nvPr/>
        </p:nvGrpSpPr>
        <p:grpSpPr>
          <a:xfrm>
            <a:off x="2304498" y="341687"/>
            <a:ext cx="2062954" cy="2331343"/>
            <a:chOff x="2304498" y="1080988"/>
            <a:chExt cx="2062954" cy="2331343"/>
          </a:xfrm>
        </p:grpSpPr>
        <p:sp>
          <p:nvSpPr>
            <p:cNvPr id="22" name="Text Box 4"/>
            <p:cNvSpPr txBox="1"/>
            <p:nvPr/>
          </p:nvSpPr>
          <p:spPr>
            <a:xfrm>
              <a:off x="2304498" y="1419542"/>
              <a:ext cx="1834354" cy="1992789"/>
            </a:xfrm>
            <a:prstGeom prst="rect">
              <a:avLst/>
            </a:prstGeom>
            <a:solidFill>
              <a:srgbClr val="FF9933"/>
            </a:solidFill>
            <a:ln w="28575">
              <a:solidFill>
                <a:schemeClr val="bg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ctr">
                <a:spcBef>
                  <a:spcPts val="0"/>
                </a:spcBef>
                <a:spcAft>
                  <a:spcPts val="800"/>
                </a:spcAft>
              </a:pPr>
              <a:r>
                <a:rPr lang="en-US" sz="1600" b="1" dirty="0" smtClean="0">
                  <a:effectLst/>
                  <a:latin typeface="Calibri" panose="020F0502020204030204" pitchFamily="34" charset="0"/>
                  <a:ea typeface="Calibri" panose="020F0502020204030204" pitchFamily="34" charset="0"/>
                  <a:cs typeface="Times New Roman" panose="02020603050405020304" pitchFamily="18" charset="0"/>
                </a:rPr>
                <a:t>Error-Producing </a:t>
              </a:r>
              <a:r>
                <a:rPr lang="en-US" sz="1600" b="1" dirty="0">
                  <a:effectLst/>
                  <a:latin typeface="Calibri" panose="020F0502020204030204" pitchFamily="34" charset="0"/>
                  <a:ea typeface="Calibri" panose="020F0502020204030204" pitchFamily="34" charset="0"/>
                  <a:cs typeface="Times New Roman" panose="02020603050405020304" pitchFamily="18" charset="0"/>
                </a:rPr>
                <a:t>Conditions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5" name="Straight Arrow Connector 24"/>
            <p:cNvCxnSpPr/>
            <p:nvPr/>
          </p:nvCxnSpPr>
          <p:spPr>
            <a:xfrm>
              <a:off x="4138852" y="2412683"/>
              <a:ext cx="228600" cy="0"/>
            </a:xfrm>
            <a:prstGeom prst="straightConnector1">
              <a:avLst/>
            </a:prstGeom>
            <a:noFill/>
            <a:ln w="38100" cap="flat" cmpd="sng" algn="ctr">
              <a:solidFill>
                <a:schemeClr val="bg1"/>
              </a:solidFill>
              <a:prstDash val="solid"/>
              <a:miter lim="800000"/>
              <a:tailEnd type="triangle"/>
            </a:ln>
            <a:effectLst/>
          </p:spPr>
        </p:cxnSp>
        <p:sp>
          <p:nvSpPr>
            <p:cNvPr id="38" name="TextBox 37"/>
            <p:cNvSpPr txBox="1"/>
            <p:nvPr/>
          </p:nvSpPr>
          <p:spPr>
            <a:xfrm>
              <a:off x="2304498" y="1080988"/>
              <a:ext cx="1834353" cy="338554"/>
            </a:xfrm>
            <a:prstGeom prst="rect">
              <a:avLst/>
            </a:prstGeom>
            <a:noFill/>
          </p:spPr>
          <p:txBody>
            <a:bodyPr wrap="square" rtlCol="0">
              <a:spAutoFit/>
            </a:bodyPr>
            <a:lstStyle/>
            <a:p>
              <a:r>
                <a:rPr lang="en-US" sz="1600" b="1" dirty="0" smtClean="0"/>
                <a:t>Environmental</a:t>
              </a:r>
              <a:endParaRPr lang="en-US" sz="1600" b="1" dirty="0"/>
            </a:p>
          </p:txBody>
        </p:sp>
      </p:grpSp>
      <p:grpSp>
        <p:nvGrpSpPr>
          <p:cNvPr id="41" name="Group 40"/>
          <p:cNvGrpSpPr/>
          <p:nvPr/>
        </p:nvGrpSpPr>
        <p:grpSpPr>
          <a:xfrm>
            <a:off x="176495" y="341687"/>
            <a:ext cx="2063271" cy="2331343"/>
            <a:chOff x="176495" y="1080988"/>
            <a:chExt cx="2063271" cy="2331343"/>
          </a:xfrm>
        </p:grpSpPr>
        <p:sp>
          <p:nvSpPr>
            <p:cNvPr id="23" name="Text Box 5"/>
            <p:cNvSpPr txBox="1"/>
            <p:nvPr/>
          </p:nvSpPr>
          <p:spPr>
            <a:xfrm>
              <a:off x="176495" y="1425099"/>
              <a:ext cx="1834671" cy="1987232"/>
            </a:xfrm>
            <a:prstGeom prst="rect">
              <a:avLst/>
            </a:prstGeom>
            <a:solidFill>
              <a:srgbClr val="F1B00F"/>
            </a:solidFill>
            <a:ln w="28575">
              <a:solidFill>
                <a:schemeClr val="bg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ctr">
                <a:spcBef>
                  <a:spcPts val="0"/>
                </a:spcBef>
                <a:spcAft>
                  <a:spcPts val="8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Management Decisions and Organizational Processes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4" name="Straight Arrow Connector 23"/>
            <p:cNvCxnSpPr/>
            <p:nvPr/>
          </p:nvCxnSpPr>
          <p:spPr>
            <a:xfrm>
              <a:off x="2011166" y="2412683"/>
              <a:ext cx="228600"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176811" y="1080988"/>
              <a:ext cx="1834353" cy="338554"/>
            </a:xfrm>
            <a:prstGeom prst="rect">
              <a:avLst/>
            </a:prstGeom>
            <a:noFill/>
          </p:spPr>
          <p:txBody>
            <a:bodyPr wrap="square" rtlCol="0">
              <a:spAutoFit/>
            </a:bodyPr>
            <a:lstStyle/>
            <a:p>
              <a:r>
                <a:rPr lang="en-US" sz="1600" b="1" dirty="0" smtClean="0"/>
                <a:t>Organizational</a:t>
              </a:r>
              <a:endParaRPr lang="en-US" sz="1600" b="1" dirty="0"/>
            </a:p>
          </p:txBody>
        </p:sp>
      </p:grpSp>
    </p:spTree>
    <p:extLst>
      <p:ext uri="{BB962C8B-B14F-4D97-AF65-F5344CB8AC3E}">
        <p14:creationId xmlns:p14="http://schemas.microsoft.com/office/powerpoint/2010/main" val="4244340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787617" y="1564206"/>
            <a:ext cx="7397931" cy="2908663"/>
          </a:xfrm>
        </p:spPr>
        <p:txBody>
          <a:bodyPr/>
          <a:lstStyle/>
          <a:p>
            <a:pPr marL="0" indent="0">
              <a:spcAft>
                <a:spcPts val="4200"/>
              </a:spcAft>
              <a:buNone/>
            </a:pPr>
            <a:r>
              <a:rPr lang="en-US" sz="2800" b="1" u="sng" dirty="0" smtClean="0">
                <a:solidFill>
                  <a:srgbClr val="FFC000"/>
                </a:solidFill>
              </a:rPr>
              <a:t>Active Failure</a:t>
            </a:r>
            <a:r>
              <a:rPr lang="en-US" sz="2800" b="1" dirty="0" smtClean="0">
                <a:solidFill>
                  <a:srgbClr val="FFC000"/>
                </a:solidFill>
              </a:rPr>
              <a:t>: </a:t>
            </a:r>
            <a:r>
              <a:rPr lang="en-US" sz="2800" dirty="0" smtClean="0"/>
              <a:t>Actions taken by people with direct responsibility for the system, who may make slips, lapses, or mistakes.  </a:t>
            </a:r>
          </a:p>
          <a:p>
            <a:pPr marL="0" indent="0">
              <a:buNone/>
            </a:pPr>
            <a:r>
              <a:rPr lang="en-US" sz="2800" b="1" u="sng" dirty="0" smtClean="0">
                <a:solidFill>
                  <a:srgbClr val="FFC000"/>
                </a:solidFill>
              </a:rPr>
              <a:t>Latent Failure</a:t>
            </a:r>
            <a:r>
              <a:rPr lang="en-US" sz="2800" b="1" dirty="0" smtClean="0">
                <a:solidFill>
                  <a:srgbClr val="FFC000"/>
                </a:solidFill>
              </a:rPr>
              <a:t>: </a:t>
            </a:r>
            <a:r>
              <a:rPr lang="en-US" sz="2800" dirty="0" smtClean="0"/>
              <a:t>Policy decisions that result in dormant conditions that, when combined with active triggers, lead to crashes. </a:t>
            </a:r>
            <a:endParaRPr lang="en-US" dirty="0"/>
          </a:p>
        </p:txBody>
      </p:sp>
    </p:spTree>
    <p:extLst>
      <p:ext uri="{BB962C8B-B14F-4D97-AF65-F5344CB8AC3E}">
        <p14:creationId xmlns:p14="http://schemas.microsoft.com/office/powerpoint/2010/main" val="35871993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p:nvPr/>
        </p:nvSpPr>
        <p:spPr>
          <a:xfrm>
            <a:off x="2350968" y="2333942"/>
            <a:ext cx="1834354" cy="1992789"/>
          </a:xfrm>
          <a:prstGeom prst="rect">
            <a:avLst/>
          </a:prstGeom>
          <a:solidFill>
            <a:srgbClr val="FF9933"/>
          </a:solidFill>
          <a:ln w="28575">
            <a:solidFill>
              <a:schemeClr val="bg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ctr">
              <a:spcBef>
                <a:spcPts val="0"/>
              </a:spcBef>
              <a:spcAft>
                <a:spcPts val="800"/>
              </a:spcAft>
            </a:pPr>
            <a:r>
              <a:rPr lang="en-US" sz="1600" b="1" dirty="0" smtClean="0">
                <a:effectLst/>
                <a:latin typeface="Calibri" panose="020F0502020204030204" pitchFamily="34" charset="0"/>
                <a:ea typeface="Calibri" panose="020F0502020204030204" pitchFamily="34" charset="0"/>
                <a:cs typeface="Times New Roman" panose="02020603050405020304" pitchFamily="18" charset="0"/>
              </a:rPr>
              <a:t>Error-Producing </a:t>
            </a:r>
            <a:r>
              <a:rPr lang="en-US" sz="1600" b="1" dirty="0">
                <a:effectLst/>
                <a:latin typeface="Calibri" panose="020F0502020204030204" pitchFamily="34" charset="0"/>
                <a:ea typeface="Calibri" panose="020F0502020204030204" pitchFamily="34" charset="0"/>
                <a:cs typeface="Times New Roman" panose="02020603050405020304" pitchFamily="18" charset="0"/>
              </a:rPr>
              <a:t>Conditions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 Box 5"/>
          <p:cNvSpPr txBox="1"/>
          <p:nvPr/>
        </p:nvSpPr>
        <p:spPr>
          <a:xfrm>
            <a:off x="222965" y="2339499"/>
            <a:ext cx="1834671" cy="1987232"/>
          </a:xfrm>
          <a:prstGeom prst="rect">
            <a:avLst/>
          </a:prstGeom>
          <a:solidFill>
            <a:srgbClr val="F1B00F"/>
          </a:solidFill>
          <a:ln w="28575">
            <a:solidFill>
              <a:schemeClr val="bg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ctr">
              <a:spcBef>
                <a:spcPts val="0"/>
              </a:spcBef>
              <a:spcAft>
                <a:spcPts val="8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Management Decisions and Organizational Processes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 name="Straight Arrow Connector 5"/>
          <p:cNvCxnSpPr/>
          <p:nvPr/>
        </p:nvCxnSpPr>
        <p:spPr>
          <a:xfrm>
            <a:off x="2057636" y="3327083"/>
            <a:ext cx="228600"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4185322" y="3327083"/>
            <a:ext cx="228600" cy="0"/>
          </a:xfrm>
          <a:prstGeom prst="straightConnector1">
            <a:avLst/>
          </a:prstGeom>
          <a:noFill/>
          <a:ln w="38100" cap="flat" cmpd="sng" algn="ctr">
            <a:solidFill>
              <a:schemeClr val="bg1"/>
            </a:solidFill>
            <a:prstDash val="solid"/>
            <a:miter lim="800000"/>
            <a:tailEnd type="triangle"/>
          </a:ln>
          <a:effectLst/>
        </p:spPr>
      </p:cxnSp>
      <p:sp>
        <p:nvSpPr>
          <p:cNvPr id="8" name="Text Box 2"/>
          <p:cNvSpPr txBox="1"/>
          <p:nvPr/>
        </p:nvSpPr>
        <p:spPr>
          <a:xfrm>
            <a:off x="4478655" y="2333942"/>
            <a:ext cx="1833796" cy="2007554"/>
          </a:xfrm>
          <a:prstGeom prst="rect">
            <a:avLst/>
          </a:prstGeom>
          <a:solidFill>
            <a:srgbClr val="FF6600">
              <a:alpha val="98824"/>
            </a:srgbClr>
          </a:solidFill>
          <a:ln w="28575">
            <a:solidFill>
              <a:schemeClr val="bg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Errors </a:t>
            </a:r>
            <a:r>
              <a:rPr lang="en-US" sz="1600" b="1" dirty="0" smtClean="0">
                <a:effectLst/>
                <a:latin typeface="Calibri" panose="020F0502020204030204" pitchFamily="34" charset="0"/>
                <a:ea typeface="Calibri" panose="020F0502020204030204" pitchFamily="34" charset="0"/>
                <a:cs typeface="Times New Roman" panose="02020603050405020304" pitchFamily="18" charset="0"/>
              </a:rPr>
              <a:t>and </a:t>
            </a:r>
            <a:r>
              <a:rPr lang="en-US" sz="1600" b="1" dirty="0">
                <a:effectLst/>
                <a:latin typeface="Calibri" panose="020F0502020204030204" pitchFamily="34" charset="0"/>
                <a:ea typeface="Calibri" panose="020F0502020204030204" pitchFamily="34" charset="0"/>
                <a:cs typeface="Times New Roman" panose="02020603050405020304" pitchFamily="18" charset="0"/>
              </a:rPr>
              <a:t>Violations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6583354" y="2372559"/>
            <a:ext cx="217055" cy="802798"/>
          </a:xfrm>
          <a:prstGeom prst="rect">
            <a:avLst/>
          </a:prstGeom>
          <a:pattFill prst="pct75">
            <a:fgClr>
              <a:srgbClr val="FF6600"/>
            </a:fgClr>
            <a:bgClr>
              <a:schemeClr val="bg1"/>
            </a:bgClr>
          </a:patt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Rectangle 9"/>
          <p:cNvSpPr/>
          <p:nvPr/>
        </p:nvSpPr>
        <p:spPr>
          <a:xfrm>
            <a:off x="6596916" y="3547898"/>
            <a:ext cx="208915" cy="823597"/>
          </a:xfrm>
          <a:prstGeom prst="rect">
            <a:avLst/>
          </a:prstGeom>
          <a:pattFill prst="pct75">
            <a:fgClr>
              <a:srgbClr val="FF6600"/>
            </a:fgClr>
            <a:bgClr>
              <a:schemeClr val="bg1"/>
            </a:bgClr>
          </a:patt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Rectangle 11"/>
          <p:cNvSpPr/>
          <p:nvPr/>
        </p:nvSpPr>
        <p:spPr>
          <a:xfrm>
            <a:off x="6971841" y="3552897"/>
            <a:ext cx="208915" cy="823596"/>
          </a:xfrm>
          <a:prstGeom prst="rect">
            <a:avLst/>
          </a:prstGeom>
          <a:pattFill prst="pct75">
            <a:fgClr>
              <a:srgbClr val="FF6600"/>
            </a:fgClr>
            <a:bgClr>
              <a:schemeClr val="bg1"/>
            </a:bgClr>
          </a:pattFill>
          <a:ln w="25400" cap="flat" cmpd="sng" algn="ctr">
            <a:solidFill>
              <a:schemeClr val="bg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Rectangle 12"/>
          <p:cNvSpPr/>
          <p:nvPr/>
        </p:nvSpPr>
        <p:spPr>
          <a:xfrm>
            <a:off x="7337673" y="2372915"/>
            <a:ext cx="217013" cy="802086"/>
          </a:xfrm>
          <a:prstGeom prst="rect">
            <a:avLst/>
          </a:prstGeom>
          <a:pattFill prst="pct75">
            <a:fgClr>
              <a:srgbClr val="FF6600"/>
            </a:fgClr>
            <a:bgClr>
              <a:schemeClr val="bg1"/>
            </a:bgClr>
          </a:patt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Rectangle 13"/>
          <p:cNvSpPr/>
          <p:nvPr/>
        </p:nvSpPr>
        <p:spPr>
          <a:xfrm>
            <a:off x="7345137" y="3546786"/>
            <a:ext cx="208915" cy="824709"/>
          </a:xfrm>
          <a:prstGeom prst="rect">
            <a:avLst/>
          </a:prstGeom>
          <a:pattFill prst="pct75">
            <a:fgClr>
              <a:srgbClr val="FF6600"/>
            </a:fgClr>
            <a:bgClr>
              <a:schemeClr val="bg1"/>
            </a:bgClr>
          </a:patt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Oval 14"/>
          <p:cNvSpPr/>
          <p:nvPr/>
        </p:nvSpPr>
        <p:spPr>
          <a:xfrm>
            <a:off x="7879475" y="2836980"/>
            <a:ext cx="1049738" cy="986712"/>
          </a:xfrm>
          <a:prstGeom prst="ellipse">
            <a:avLst/>
          </a:prstGeom>
          <a:solidFill>
            <a:srgbClr val="FF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16" name="Straight Arrow Connector 15"/>
          <p:cNvCxnSpPr/>
          <p:nvPr/>
        </p:nvCxnSpPr>
        <p:spPr>
          <a:xfrm>
            <a:off x="6312451" y="3355736"/>
            <a:ext cx="1459949"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6964730" y="2369977"/>
            <a:ext cx="208915" cy="823597"/>
          </a:xfrm>
          <a:prstGeom prst="rect">
            <a:avLst/>
          </a:prstGeom>
          <a:pattFill prst="pct75">
            <a:fgClr>
              <a:srgbClr val="FF6600"/>
            </a:fgClr>
            <a:bgClr>
              <a:schemeClr val="bg1"/>
            </a:bgClr>
          </a:patt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1" name="TextBox 20"/>
          <p:cNvSpPr txBox="1"/>
          <p:nvPr/>
        </p:nvSpPr>
        <p:spPr>
          <a:xfrm>
            <a:off x="7886587" y="3174524"/>
            <a:ext cx="1042626" cy="338554"/>
          </a:xfrm>
          <a:prstGeom prst="rect">
            <a:avLst/>
          </a:prstGeom>
          <a:noFill/>
        </p:spPr>
        <p:txBody>
          <a:bodyPr wrap="square" rtlCol="0">
            <a:spAutoFit/>
          </a:bodyPr>
          <a:lstStyle/>
          <a:p>
            <a:r>
              <a:rPr lang="en-US" sz="1600" b="1" dirty="0" smtClean="0"/>
              <a:t>Crashes</a:t>
            </a:r>
            <a:endParaRPr lang="en-US" sz="1600" b="1" dirty="0"/>
          </a:p>
        </p:txBody>
      </p:sp>
      <p:sp>
        <p:nvSpPr>
          <p:cNvPr id="22" name="TextBox 21"/>
          <p:cNvSpPr txBox="1"/>
          <p:nvPr/>
        </p:nvSpPr>
        <p:spPr>
          <a:xfrm>
            <a:off x="6508750" y="1827231"/>
            <a:ext cx="1143000" cy="461665"/>
          </a:xfrm>
          <a:prstGeom prst="rect">
            <a:avLst/>
          </a:prstGeom>
          <a:noFill/>
        </p:spPr>
        <p:txBody>
          <a:bodyPr wrap="square" rtlCol="0">
            <a:spAutoFit/>
          </a:bodyPr>
          <a:lstStyle/>
          <a:p>
            <a:r>
              <a:rPr lang="en-US" sz="1200" b="1" dirty="0" smtClean="0"/>
              <a:t>Engineering Defenses</a:t>
            </a:r>
            <a:endParaRPr lang="en-US" sz="1200" b="1" dirty="0"/>
          </a:p>
        </p:txBody>
      </p:sp>
      <p:sp>
        <p:nvSpPr>
          <p:cNvPr id="23" name="TextBox 22"/>
          <p:cNvSpPr txBox="1"/>
          <p:nvPr/>
        </p:nvSpPr>
        <p:spPr>
          <a:xfrm>
            <a:off x="4702721" y="1995388"/>
            <a:ext cx="1385663" cy="338554"/>
          </a:xfrm>
          <a:prstGeom prst="rect">
            <a:avLst/>
          </a:prstGeom>
          <a:noFill/>
        </p:spPr>
        <p:txBody>
          <a:bodyPr wrap="square" rtlCol="0">
            <a:spAutoFit/>
          </a:bodyPr>
          <a:lstStyle/>
          <a:p>
            <a:r>
              <a:rPr lang="en-US" sz="1600" b="1" dirty="0" smtClean="0"/>
              <a:t>Individual</a:t>
            </a:r>
            <a:endParaRPr lang="en-US" sz="1600" b="1" dirty="0"/>
          </a:p>
        </p:txBody>
      </p:sp>
      <p:sp>
        <p:nvSpPr>
          <p:cNvPr id="25" name="TextBox 24"/>
          <p:cNvSpPr txBox="1"/>
          <p:nvPr/>
        </p:nvSpPr>
        <p:spPr>
          <a:xfrm>
            <a:off x="2350968" y="1995388"/>
            <a:ext cx="1834353" cy="338554"/>
          </a:xfrm>
          <a:prstGeom prst="rect">
            <a:avLst/>
          </a:prstGeom>
          <a:noFill/>
        </p:spPr>
        <p:txBody>
          <a:bodyPr wrap="square" rtlCol="0">
            <a:spAutoFit/>
          </a:bodyPr>
          <a:lstStyle/>
          <a:p>
            <a:r>
              <a:rPr lang="en-US" sz="1600" b="1" dirty="0" smtClean="0"/>
              <a:t>Environmental</a:t>
            </a:r>
            <a:endParaRPr lang="en-US" sz="1600" b="1" dirty="0"/>
          </a:p>
        </p:txBody>
      </p:sp>
      <p:sp>
        <p:nvSpPr>
          <p:cNvPr id="26" name="TextBox 25"/>
          <p:cNvSpPr txBox="1"/>
          <p:nvPr/>
        </p:nvSpPr>
        <p:spPr>
          <a:xfrm>
            <a:off x="223281" y="1995388"/>
            <a:ext cx="1834353" cy="338554"/>
          </a:xfrm>
          <a:prstGeom prst="rect">
            <a:avLst/>
          </a:prstGeom>
          <a:noFill/>
        </p:spPr>
        <p:txBody>
          <a:bodyPr wrap="square" rtlCol="0">
            <a:spAutoFit/>
          </a:bodyPr>
          <a:lstStyle/>
          <a:p>
            <a:r>
              <a:rPr lang="en-US" sz="1600" b="1" dirty="0" smtClean="0"/>
              <a:t>Organizational</a:t>
            </a:r>
            <a:endParaRPr lang="en-US" sz="1600" b="1" dirty="0"/>
          </a:p>
        </p:txBody>
      </p:sp>
      <p:grpSp>
        <p:nvGrpSpPr>
          <p:cNvPr id="32" name="Group 31"/>
          <p:cNvGrpSpPr/>
          <p:nvPr/>
        </p:nvGrpSpPr>
        <p:grpSpPr>
          <a:xfrm>
            <a:off x="1138136" y="3978613"/>
            <a:ext cx="7286017" cy="1540550"/>
            <a:chOff x="1138136" y="3978613"/>
            <a:chExt cx="7286017" cy="1540550"/>
          </a:xfrm>
        </p:grpSpPr>
        <p:cxnSp>
          <p:nvCxnSpPr>
            <p:cNvPr id="11" name="Straight Connector 10"/>
            <p:cNvCxnSpPr>
              <a:stCxn id="5" idx="2"/>
            </p:cNvCxnSpPr>
            <p:nvPr/>
          </p:nvCxnSpPr>
          <p:spPr bwMode="auto">
            <a:xfrm flipH="1">
              <a:off x="1138136" y="4326731"/>
              <a:ext cx="2165" cy="566282"/>
            </a:xfrm>
            <a:prstGeom prst="line">
              <a:avLst/>
            </a:prstGeom>
            <a:solidFill>
              <a:schemeClr val="accent1"/>
            </a:solidFill>
            <a:ln w="76200" cap="flat" cmpd="sng" algn="ctr">
              <a:solidFill>
                <a:schemeClr val="bg1"/>
              </a:solidFill>
              <a:prstDash val="sysDash"/>
              <a:round/>
              <a:headEnd type="none" w="med" len="med"/>
              <a:tailEnd type="none" w="med" len="med"/>
            </a:ln>
            <a:effectLst/>
          </p:spPr>
        </p:cxnSp>
        <p:cxnSp>
          <p:nvCxnSpPr>
            <p:cNvPr id="19" name="Straight Connector 18"/>
            <p:cNvCxnSpPr/>
            <p:nvPr/>
          </p:nvCxnSpPr>
          <p:spPr bwMode="auto">
            <a:xfrm>
              <a:off x="1138136" y="4893013"/>
              <a:ext cx="7286017" cy="0"/>
            </a:xfrm>
            <a:prstGeom prst="line">
              <a:avLst/>
            </a:prstGeom>
            <a:solidFill>
              <a:schemeClr val="accent1"/>
            </a:solidFill>
            <a:ln w="76200" cap="flat" cmpd="sng" algn="ctr">
              <a:solidFill>
                <a:schemeClr val="bg1"/>
              </a:solidFill>
              <a:prstDash val="sysDash"/>
              <a:round/>
              <a:headEnd type="none" w="med" len="med"/>
              <a:tailEnd type="none" w="med" len="med"/>
            </a:ln>
            <a:effectLst/>
          </p:spPr>
        </p:cxnSp>
        <p:cxnSp>
          <p:nvCxnSpPr>
            <p:cNvPr id="28" name="Straight Arrow Connector 27"/>
            <p:cNvCxnSpPr/>
            <p:nvPr/>
          </p:nvCxnSpPr>
          <p:spPr bwMode="auto">
            <a:xfrm flipV="1">
              <a:off x="8424153" y="3978613"/>
              <a:ext cx="0" cy="914400"/>
            </a:xfrm>
            <a:prstGeom prst="straightConnector1">
              <a:avLst/>
            </a:prstGeom>
            <a:solidFill>
              <a:schemeClr val="accent1"/>
            </a:solidFill>
            <a:ln w="76200" cap="flat" cmpd="sng" algn="ctr">
              <a:solidFill>
                <a:schemeClr val="bg1"/>
              </a:solidFill>
              <a:prstDash val="sysDash"/>
              <a:round/>
              <a:headEnd type="none" w="med" len="med"/>
              <a:tailEnd type="triangle"/>
            </a:ln>
            <a:effectLst/>
          </p:spPr>
        </p:cxnSp>
        <p:sp>
          <p:nvSpPr>
            <p:cNvPr id="29" name="TextBox 28"/>
            <p:cNvSpPr txBox="1"/>
            <p:nvPr/>
          </p:nvSpPr>
          <p:spPr>
            <a:xfrm>
              <a:off x="2537995" y="5057498"/>
              <a:ext cx="3882260" cy="461665"/>
            </a:xfrm>
            <a:prstGeom prst="rect">
              <a:avLst/>
            </a:prstGeom>
            <a:noFill/>
          </p:spPr>
          <p:txBody>
            <a:bodyPr wrap="square" rtlCol="0">
              <a:spAutoFit/>
            </a:bodyPr>
            <a:lstStyle/>
            <a:p>
              <a:r>
                <a:rPr lang="en-US" b="1" dirty="0" smtClean="0"/>
                <a:t>Latent Error Pathway</a:t>
              </a:r>
              <a:endParaRPr lang="en-US" b="1" dirty="0"/>
            </a:p>
          </p:txBody>
        </p:sp>
      </p:grpSp>
      <p:sp>
        <p:nvSpPr>
          <p:cNvPr id="30" name="TextBox 29"/>
          <p:cNvSpPr txBox="1"/>
          <p:nvPr/>
        </p:nvSpPr>
        <p:spPr>
          <a:xfrm>
            <a:off x="2286236" y="1380686"/>
            <a:ext cx="3751854" cy="461665"/>
          </a:xfrm>
          <a:prstGeom prst="rect">
            <a:avLst/>
          </a:prstGeom>
          <a:noFill/>
        </p:spPr>
        <p:txBody>
          <a:bodyPr wrap="square" rtlCol="0">
            <a:spAutoFit/>
          </a:bodyPr>
          <a:lstStyle/>
          <a:p>
            <a:r>
              <a:rPr lang="en-US" b="1" dirty="0" smtClean="0"/>
              <a:t>Active Failure Pathway</a:t>
            </a:r>
            <a:endParaRPr lang="en-US" b="1" dirty="0"/>
          </a:p>
        </p:txBody>
      </p:sp>
    </p:spTree>
    <p:extLst>
      <p:ext uri="{BB962C8B-B14F-4D97-AF65-F5344CB8AC3E}">
        <p14:creationId xmlns:p14="http://schemas.microsoft.com/office/powerpoint/2010/main" val="3385472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left)">
                                      <p:cBhvr>
                                        <p:cTn id="12"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7810" y="3300911"/>
            <a:ext cx="7772400" cy="1362075"/>
          </a:xfrm>
        </p:spPr>
        <p:txBody>
          <a:bodyPr/>
          <a:lstStyle/>
          <a:p>
            <a:pPr algn="ctr"/>
            <a:r>
              <a:rPr lang="en-US" sz="2800" dirty="0" smtClean="0"/>
              <a:t>Urban Roadside Safety</a:t>
            </a:r>
            <a:endParaRPr lang="en-US" sz="2800" dirty="0"/>
          </a:p>
        </p:txBody>
      </p:sp>
      <p:sp>
        <p:nvSpPr>
          <p:cNvPr id="5" name="Text Placeholder 4"/>
          <p:cNvSpPr>
            <a:spLocks noGrp="1"/>
          </p:cNvSpPr>
          <p:nvPr>
            <p:ph type="body" idx="1"/>
          </p:nvPr>
        </p:nvSpPr>
        <p:spPr>
          <a:xfrm>
            <a:off x="617810" y="1652678"/>
            <a:ext cx="7772400" cy="1500187"/>
          </a:xfrm>
        </p:spPr>
        <p:txBody>
          <a:bodyPr/>
          <a:lstStyle/>
          <a:p>
            <a:pPr algn="ctr"/>
            <a:r>
              <a:rPr lang="en-US" sz="4000" b="1" dirty="0" smtClean="0"/>
              <a:t>Part 3: Illustration</a:t>
            </a:r>
            <a:endParaRPr lang="en-US" sz="4000" b="1" dirty="0"/>
          </a:p>
        </p:txBody>
      </p:sp>
    </p:spTree>
    <p:extLst>
      <p:ext uri="{BB962C8B-B14F-4D97-AF65-F5344CB8AC3E}">
        <p14:creationId xmlns:p14="http://schemas.microsoft.com/office/powerpoint/2010/main" val="32662152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223" y="520337"/>
            <a:ext cx="8224702" cy="838200"/>
          </a:xfrm>
        </p:spPr>
        <p:txBody>
          <a:bodyPr/>
          <a:lstStyle/>
          <a:p>
            <a:pPr algn="ctr">
              <a:lnSpc>
                <a:spcPct val="150000"/>
              </a:lnSpc>
            </a:pPr>
            <a:r>
              <a:rPr lang="en-US" sz="2400" dirty="0" smtClean="0"/>
              <a:t>Towards Safe Systems in the United States </a:t>
            </a:r>
            <a:br>
              <a:rPr lang="en-US" sz="2400" dirty="0" smtClean="0"/>
            </a:br>
            <a:r>
              <a:rPr lang="en-US" sz="1800" b="1" dirty="0" smtClean="0">
                <a:solidFill>
                  <a:schemeClr val="bg1"/>
                </a:solidFill>
                <a:latin typeface="+mn-lt"/>
              </a:rPr>
              <a:t>Industrial Systems, Behavioral Economics, and Social Psychology</a:t>
            </a:r>
            <a:endParaRPr lang="en-US" b="1" dirty="0">
              <a:solidFill>
                <a:schemeClr val="bg1"/>
              </a:solidFill>
              <a:latin typeface="+mn-lt"/>
            </a:endParaRPr>
          </a:p>
        </p:txBody>
      </p:sp>
      <p:pic>
        <p:nvPicPr>
          <p:cNvPr id="5" name="Picture 4"/>
          <p:cNvPicPr>
            <a:picLocks noChangeAspect="1"/>
          </p:cNvPicPr>
          <p:nvPr/>
        </p:nvPicPr>
        <p:blipFill>
          <a:blip r:embed="rId3"/>
          <a:stretch>
            <a:fillRect/>
          </a:stretch>
        </p:blipFill>
        <p:spPr>
          <a:xfrm>
            <a:off x="5146766" y="1955783"/>
            <a:ext cx="2654512" cy="3977782"/>
          </a:xfrm>
          <a:prstGeom prst="rect">
            <a:avLst/>
          </a:prstGeom>
        </p:spPr>
      </p:pic>
      <p:pic>
        <p:nvPicPr>
          <p:cNvPr id="10" name="Picture 9"/>
          <p:cNvPicPr>
            <a:picLocks noChangeAspect="1"/>
          </p:cNvPicPr>
          <p:nvPr/>
        </p:nvPicPr>
        <p:blipFill>
          <a:blip r:embed="rId4"/>
          <a:stretch>
            <a:fillRect/>
          </a:stretch>
        </p:blipFill>
        <p:spPr>
          <a:xfrm>
            <a:off x="1800641" y="1965484"/>
            <a:ext cx="2599093" cy="3968081"/>
          </a:xfrm>
          <a:prstGeom prst="rect">
            <a:avLst/>
          </a:prstGeom>
          <a:effectLst>
            <a:softEdge rad="12700"/>
          </a:effectLst>
        </p:spPr>
      </p:pic>
    </p:spTree>
    <p:extLst>
      <p:ext uri="{BB962C8B-B14F-4D97-AF65-F5344CB8AC3E}">
        <p14:creationId xmlns:p14="http://schemas.microsoft.com/office/powerpoint/2010/main" val="40834870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466165" y="685800"/>
            <a:ext cx="8068235" cy="838200"/>
          </a:xfrm>
        </p:spPr>
        <p:txBody>
          <a:bodyPr/>
          <a:lstStyle/>
          <a:p>
            <a:pPr eaLnBrk="1" hangingPunct="1"/>
            <a:r>
              <a:rPr lang="en-US" altLang="en-US" dirty="0" smtClean="0"/>
              <a:t>Illustration: Urban Roadside Safety</a:t>
            </a:r>
            <a:endParaRPr lang="en-US" altLang="en-US" dirty="0" smtClean="0"/>
          </a:p>
        </p:txBody>
      </p:sp>
      <p:pic>
        <p:nvPicPr>
          <p:cNvPr id="83971" name="Picture 3" descr="Crash Trajecto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688" y="1735138"/>
            <a:ext cx="2317750" cy="417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2" name="Text Box 4"/>
          <p:cNvSpPr txBox="1">
            <a:spLocks noChangeArrowheads="1"/>
          </p:cNvSpPr>
          <p:nvPr/>
        </p:nvSpPr>
        <p:spPr bwMode="auto">
          <a:xfrm>
            <a:off x="798513" y="6034088"/>
            <a:ext cx="2681287"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b="1">
                <a:solidFill>
                  <a:schemeClr val="bg1"/>
                </a:solidFill>
                <a:latin typeface="Arial" panose="020B0604020202020204" pitchFamily="34" charset="0"/>
              </a:defRPr>
            </a:lvl1pPr>
            <a:lvl2pPr marL="742950" indent="-285750" algn="ctr">
              <a:defRPr b="1">
                <a:solidFill>
                  <a:schemeClr val="bg1"/>
                </a:solidFill>
                <a:latin typeface="Arial" panose="020B0604020202020204" pitchFamily="34" charset="0"/>
              </a:defRPr>
            </a:lvl2pPr>
            <a:lvl3pPr marL="1143000" indent="-228600" algn="ctr">
              <a:defRPr b="1">
                <a:solidFill>
                  <a:schemeClr val="bg1"/>
                </a:solidFill>
                <a:latin typeface="Arial" panose="020B0604020202020204" pitchFamily="34" charset="0"/>
              </a:defRPr>
            </a:lvl3pPr>
            <a:lvl4pPr marL="1600200" indent="-228600" algn="ctr">
              <a:defRPr b="1">
                <a:solidFill>
                  <a:schemeClr val="bg1"/>
                </a:solidFill>
                <a:latin typeface="Arial" panose="020B0604020202020204" pitchFamily="34" charset="0"/>
              </a:defRPr>
            </a:lvl4pPr>
            <a:lvl5pPr marL="2057400" indent="-228600" algn="ctr">
              <a:defRPr b="1">
                <a:solidFill>
                  <a:schemeClr val="bg1"/>
                </a:solidFill>
                <a:latin typeface="Arial" panose="020B0604020202020204" pitchFamily="34" charset="0"/>
              </a:defRPr>
            </a:lvl5pPr>
            <a:lvl6pPr marL="2514600" indent="-228600" algn="ctr" eaLnBrk="0" fontAlgn="base" hangingPunct="0">
              <a:spcBef>
                <a:spcPct val="0"/>
              </a:spcBef>
              <a:spcAft>
                <a:spcPct val="0"/>
              </a:spcAft>
              <a:defRPr b="1">
                <a:solidFill>
                  <a:schemeClr val="bg1"/>
                </a:solidFill>
                <a:latin typeface="Arial" panose="020B0604020202020204" pitchFamily="34" charset="0"/>
              </a:defRPr>
            </a:lvl6pPr>
            <a:lvl7pPr marL="2971800" indent="-228600" algn="ctr" eaLnBrk="0" fontAlgn="base" hangingPunct="0">
              <a:spcBef>
                <a:spcPct val="0"/>
              </a:spcBef>
              <a:spcAft>
                <a:spcPct val="0"/>
              </a:spcAft>
              <a:defRPr b="1">
                <a:solidFill>
                  <a:schemeClr val="bg1"/>
                </a:solidFill>
                <a:latin typeface="Arial" panose="020B0604020202020204" pitchFamily="34" charset="0"/>
              </a:defRPr>
            </a:lvl7pPr>
            <a:lvl8pPr marL="3429000" indent="-228600" algn="ctr" eaLnBrk="0" fontAlgn="base" hangingPunct="0">
              <a:spcBef>
                <a:spcPct val="0"/>
              </a:spcBef>
              <a:spcAft>
                <a:spcPct val="0"/>
              </a:spcAft>
              <a:defRPr b="1">
                <a:solidFill>
                  <a:schemeClr val="bg1"/>
                </a:solidFill>
                <a:latin typeface="Arial" panose="020B0604020202020204" pitchFamily="34" charset="0"/>
              </a:defRPr>
            </a:lvl8pPr>
            <a:lvl9pPr marL="3886200" indent="-228600" algn="ctr" eaLnBrk="0" fontAlgn="base" hangingPunct="0">
              <a:spcBef>
                <a:spcPct val="0"/>
              </a:spcBef>
              <a:spcAft>
                <a:spcPct val="0"/>
              </a:spcAft>
              <a:defRPr b="1">
                <a:solidFill>
                  <a:schemeClr val="bg1"/>
                </a:solidFill>
                <a:latin typeface="Arial" panose="020B0604020202020204" pitchFamily="34" charset="0"/>
              </a:defRPr>
            </a:lvl9pPr>
          </a:lstStyle>
          <a:p>
            <a:pPr eaLnBrk="1" hangingPunct="1">
              <a:spcBef>
                <a:spcPct val="50000"/>
              </a:spcBef>
            </a:pPr>
            <a:r>
              <a:rPr lang="en-US" altLang="en-US" sz="1600"/>
              <a:t>Presumed Roadside Encroachment Pattern</a:t>
            </a:r>
          </a:p>
        </p:txBody>
      </p:sp>
      <p:sp>
        <p:nvSpPr>
          <p:cNvPr id="83973" name="Rectangle 5"/>
          <p:cNvSpPr>
            <a:spLocks noChangeArrowheads="1"/>
          </p:cNvSpPr>
          <p:nvPr/>
        </p:nvSpPr>
        <p:spPr bwMode="auto">
          <a:xfrm>
            <a:off x="3879850" y="1785938"/>
            <a:ext cx="49149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60000"/>
              </a:spcBef>
              <a:spcAft>
                <a:spcPct val="10000"/>
              </a:spcAft>
              <a:buChar char="•"/>
              <a:defRPr sz="3200">
                <a:solidFill>
                  <a:schemeClr val="bg1"/>
                </a:solidFill>
                <a:latin typeface="Arial" panose="020B0604020202020204" pitchFamily="34" charset="0"/>
              </a:defRPr>
            </a:lvl1pPr>
            <a:lvl2pPr marL="742950" indent="-285750">
              <a:spcBef>
                <a:spcPct val="10000"/>
              </a:spcBef>
              <a:spcAft>
                <a:spcPct val="10000"/>
              </a:spcAft>
              <a:buClr>
                <a:schemeClr val="bg1"/>
              </a:buClr>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Times New Roman" panose="02020603050405020304" pitchFamily="18" charset="0"/>
              </a:defRPr>
            </a:lvl4pPr>
            <a:lvl5pPr marL="2057400" indent="-22860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algn="l" eaLnBrk="1" hangingPunct="1">
              <a:spcBef>
                <a:spcPct val="35000"/>
              </a:spcBef>
              <a:spcAft>
                <a:spcPct val="20000"/>
              </a:spcAft>
            </a:pPr>
            <a:r>
              <a:rPr lang="en-US" altLang="en-US" sz="2200" b="0" dirty="0"/>
              <a:t>Presumption is that run-off-roadway events are </a:t>
            </a:r>
            <a:r>
              <a:rPr lang="en-US" altLang="en-US" sz="2200" b="0" i="1" dirty="0"/>
              <a:t>random</a:t>
            </a:r>
            <a:r>
              <a:rPr lang="en-US" altLang="en-US" sz="2200" b="0" dirty="0"/>
              <a:t> and </a:t>
            </a:r>
            <a:r>
              <a:rPr lang="en-US" altLang="en-US" sz="2200" b="0" i="1" dirty="0"/>
              <a:t>unpreventable</a:t>
            </a:r>
            <a:r>
              <a:rPr lang="en-US" altLang="en-US" sz="2200" b="0" dirty="0"/>
              <a:t>.</a:t>
            </a:r>
          </a:p>
          <a:p>
            <a:pPr algn="l" eaLnBrk="1" hangingPunct="1">
              <a:spcBef>
                <a:spcPct val="35000"/>
              </a:spcBef>
              <a:spcAft>
                <a:spcPct val="20000"/>
              </a:spcAft>
            </a:pPr>
            <a:r>
              <a:rPr lang="en-US" altLang="en-US" sz="2200" b="0" dirty="0"/>
              <a:t>If so, then rates of run-off-roadway events should be relatively constant.</a:t>
            </a:r>
          </a:p>
          <a:p>
            <a:pPr algn="l" eaLnBrk="1" hangingPunct="1">
              <a:spcBef>
                <a:spcPct val="35000"/>
              </a:spcBef>
              <a:spcAft>
                <a:spcPct val="20000"/>
              </a:spcAft>
            </a:pPr>
            <a:r>
              <a:rPr lang="en-US" altLang="en-US" sz="2200" b="0" dirty="0" smtClean="0"/>
              <a:t>Studies </a:t>
            </a:r>
            <a:r>
              <a:rPr lang="en-US" altLang="en-US" sz="2200" b="0" dirty="0"/>
              <a:t>of two-lane, rural roads support this conclusion…</a:t>
            </a:r>
          </a:p>
        </p:txBody>
      </p:sp>
    </p:spTree>
    <p:extLst>
      <p:ext uri="{BB962C8B-B14F-4D97-AF65-F5344CB8AC3E}">
        <p14:creationId xmlns:p14="http://schemas.microsoft.com/office/powerpoint/2010/main" val="27015688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17251" name="Rectangle 3"/>
          <p:cNvSpPr>
            <a:spLocks noGrp="1" noChangeArrowheads="1"/>
          </p:cNvSpPr>
          <p:nvPr>
            <p:ph type="body" idx="1"/>
          </p:nvPr>
        </p:nvSpPr>
        <p:spPr>
          <a:xfrm>
            <a:off x="376749" y="2030162"/>
            <a:ext cx="3503159" cy="3141662"/>
          </a:xfrm>
        </p:spPr>
        <p:txBody>
          <a:bodyPr/>
          <a:lstStyle/>
          <a:p>
            <a:pPr marL="609600" indent="-609600">
              <a:buFontTx/>
              <a:buAutoNum type="arabicPeriod"/>
            </a:pPr>
            <a:r>
              <a:rPr lang="en-US" altLang="en-US" sz="1600" dirty="0"/>
              <a:t>Drivers will err, make mistakes, and engage in behaviors that result in crashes and injuries.</a:t>
            </a:r>
          </a:p>
          <a:p>
            <a:pPr marL="609600" indent="-609600">
              <a:buFontTx/>
              <a:buAutoNum type="arabicPeriod"/>
            </a:pPr>
            <a:r>
              <a:rPr lang="en-US" altLang="en-US" sz="1600" dirty="0"/>
              <a:t>Driver errors are random and unpreventable.</a:t>
            </a:r>
          </a:p>
          <a:p>
            <a:pPr marL="609600" indent="-609600">
              <a:buFontTx/>
              <a:buAutoNum type="arabicPeriod"/>
            </a:pPr>
            <a:r>
              <a:rPr lang="en-US" altLang="en-US" sz="1600" dirty="0"/>
              <a:t>The best strategy for addressing driver errors is to ensure that all roadways are “forgiving” to such errors when they </a:t>
            </a:r>
            <a:r>
              <a:rPr lang="en-US" altLang="en-US" sz="1600" dirty="0" smtClean="0"/>
              <a:t>occur</a:t>
            </a:r>
            <a:r>
              <a:rPr lang="en-US" altLang="en-US" sz="1600" dirty="0"/>
              <a:t>.</a:t>
            </a:r>
          </a:p>
          <a:p>
            <a:pPr marL="609600" indent="-609600"/>
            <a:endParaRPr lang="en-US" altLang="en-US" sz="1600" dirty="0"/>
          </a:p>
        </p:txBody>
      </p:sp>
      <p:sp>
        <p:nvSpPr>
          <p:cNvPr id="1717252" name="Text Box 4"/>
          <p:cNvSpPr txBox="1">
            <a:spLocks noChangeArrowheads="1"/>
          </p:cNvSpPr>
          <p:nvPr/>
        </p:nvSpPr>
        <p:spPr bwMode="auto">
          <a:xfrm>
            <a:off x="376749" y="1416677"/>
            <a:ext cx="365555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sz="2400" u="sng" dirty="0" smtClean="0"/>
              <a:t>Theoretical Precepts:</a:t>
            </a:r>
            <a:endParaRPr lang="en-US" altLang="en-US" sz="2400" b="0" dirty="0">
              <a:solidFill>
                <a:schemeClr val="tx1"/>
              </a:solidFill>
              <a:latin typeface="Times New Roman" panose="02020603050405020304" pitchFamily="18" charset="0"/>
            </a:endParaRPr>
          </a:p>
        </p:txBody>
      </p:sp>
      <p:grpSp>
        <p:nvGrpSpPr>
          <p:cNvPr id="3" name="Group 2"/>
          <p:cNvGrpSpPr/>
          <p:nvPr/>
        </p:nvGrpSpPr>
        <p:grpSpPr>
          <a:xfrm>
            <a:off x="4290218" y="1737774"/>
            <a:ext cx="4450558" cy="2627326"/>
            <a:chOff x="421358" y="1773266"/>
            <a:chExt cx="4450558" cy="2627326"/>
          </a:xfrm>
        </p:grpSpPr>
        <p:sp>
          <p:nvSpPr>
            <p:cNvPr id="6" name="Text Box 2"/>
            <p:cNvSpPr txBox="1"/>
            <p:nvPr/>
          </p:nvSpPr>
          <p:spPr>
            <a:xfrm>
              <a:off x="421358" y="2358041"/>
              <a:ext cx="1833796" cy="2007554"/>
            </a:xfrm>
            <a:prstGeom prst="rect">
              <a:avLst/>
            </a:prstGeom>
            <a:solidFill>
              <a:srgbClr val="FF6600">
                <a:alpha val="98824"/>
              </a:srgbClr>
            </a:solidFill>
            <a:ln w="28575">
              <a:solidFill>
                <a:schemeClr val="bg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Errors </a:t>
              </a:r>
              <a:r>
                <a:rPr lang="en-US" sz="1600" b="1" dirty="0" smtClean="0">
                  <a:effectLst/>
                  <a:latin typeface="Calibri" panose="020F0502020204030204" pitchFamily="34" charset="0"/>
                  <a:ea typeface="Calibri" panose="020F0502020204030204" pitchFamily="34" charset="0"/>
                  <a:cs typeface="Times New Roman" panose="02020603050405020304" pitchFamily="18" charset="0"/>
                </a:rPr>
                <a:t>and </a:t>
              </a:r>
              <a:r>
                <a:rPr lang="en-US" sz="1600" b="1" dirty="0">
                  <a:effectLst/>
                  <a:latin typeface="Calibri" panose="020F0502020204030204" pitchFamily="34" charset="0"/>
                  <a:ea typeface="Calibri" panose="020F0502020204030204" pitchFamily="34" charset="0"/>
                  <a:cs typeface="Times New Roman" panose="02020603050405020304" pitchFamily="18" charset="0"/>
                </a:rPr>
                <a:t>Violations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2526057" y="2396658"/>
              <a:ext cx="217055" cy="802798"/>
            </a:xfrm>
            <a:prstGeom prst="rect">
              <a:avLst/>
            </a:prstGeom>
            <a:pattFill prst="pct75">
              <a:fgClr>
                <a:srgbClr val="FF6600"/>
              </a:fgClr>
              <a:bgClr>
                <a:schemeClr val="bg1"/>
              </a:bgClr>
            </a:patt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Rectangle 7"/>
            <p:cNvSpPr/>
            <p:nvPr/>
          </p:nvSpPr>
          <p:spPr>
            <a:xfrm>
              <a:off x="2539619" y="3571997"/>
              <a:ext cx="208915" cy="823597"/>
            </a:xfrm>
            <a:prstGeom prst="rect">
              <a:avLst/>
            </a:prstGeom>
            <a:pattFill prst="pct75">
              <a:fgClr>
                <a:srgbClr val="FF6600"/>
              </a:fgClr>
              <a:bgClr>
                <a:schemeClr val="bg1"/>
              </a:bgClr>
            </a:patt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Rectangle 8"/>
            <p:cNvSpPr/>
            <p:nvPr/>
          </p:nvSpPr>
          <p:spPr>
            <a:xfrm>
              <a:off x="2914544" y="3576996"/>
              <a:ext cx="208915" cy="823596"/>
            </a:xfrm>
            <a:prstGeom prst="rect">
              <a:avLst/>
            </a:prstGeom>
            <a:pattFill prst="pct75">
              <a:fgClr>
                <a:srgbClr val="FF6600"/>
              </a:fgClr>
              <a:bgClr>
                <a:schemeClr val="bg1"/>
              </a:bgClr>
            </a:pattFill>
            <a:ln w="25400" cap="flat" cmpd="sng" algn="ctr">
              <a:solidFill>
                <a:schemeClr val="bg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Rectangle 9"/>
            <p:cNvSpPr/>
            <p:nvPr/>
          </p:nvSpPr>
          <p:spPr>
            <a:xfrm>
              <a:off x="3280376" y="2397014"/>
              <a:ext cx="217013" cy="802086"/>
            </a:xfrm>
            <a:prstGeom prst="rect">
              <a:avLst/>
            </a:prstGeom>
            <a:pattFill prst="pct75">
              <a:fgClr>
                <a:srgbClr val="FF6600"/>
              </a:fgClr>
              <a:bgClr>
                <a:schemeClr val="bg1"/>
              </a:bgClr>
            </a:patt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Rectangle 10"/>
            <p:cNvSpPr/>
            <p:nvPr/>
          </p:nvSpPr>
          <p:spPr>
            <a:xfrm>
              <a:off x="3287840" y="3570885"/>
              <a:ext cx="208915" cy="824709"/>
            </a:xfrm>
            <a:prstGeom prst="rect">
              <a:avLst/>
            </a:prstGeom>
            <a:pattFill prst="pct75">
              <a:fgClr>
                <a:srgbClr val="FF6600"/>
              </a:fgClr>
              <a:bgClr>
                <a:schemeClr val="bg1"/>
              </a:bgClr>
            </a:patt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Oval 11"/>
            <p:cNvSpPr/>
            <p:nvPr/>
          </p:nvSpPr>
          <p:spPr>
            <a:xfrm>
              <a:off x="3822178" y="2861079"/>
              <a:ext cx="1049738" cy="986712"/>
            </a:xfrm>
            <a:prstGeom prst="ellipse">
              <a:avLst/>
            </a:prstGeom>
            <a:solidFill>
              <a:srgbClr val="FF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13" name="Straight Arrow Connector 12"/>
            <p:cNvCxnSpPr/>
            <p:nvPr/>
          </p:nvCxnSpPr>
          <p:spPr>
            <a:xfrm>
              <a:off x="2255154" y="3379835"/>
              <a:ext cx="1459949"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2907433" y="2394076"/>
              <a:ext cx="208915" cy="823597"/>
            </a:xfrm>
            <a:prstGeom prst="rect">
              <a:avLst/>
            </a:prstGeom>
            <a:pattFill prst="pct75">
              <a:fgClr>
                <a:srgbClr val="FF6600"/>
              </a:fgClr>
              <a:bgClr>
                <a:schemeClr val="bg1"/>
              </a:bgClr>
            </a:patt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TextBox 14"/>
            <p:cNvSpPr txBox="1"/>
            <p:nvPr/>
          </p:nvSpPr>
          <p:spPr>
            <a:xfrm>
              <a:off x="3829290" y="3198623"/>
              <a:ext cx="1042626" cy="338554"/>
            </a:xfrm>
            <a:prstGeom prst="rect">
              <a:avLst/>
            </a:prstGeom>
            <a:noFill/>
          </p:spPr>
          <p:txBody>
            <a:bodyPr wrap="square" rtlCol="0">
              <a:spAutoFit/>
            </a:bodyPr>
            <a:lstStyle/>
            <a:p>
              <a:r>
                <a:rPr lang="en-US" sz="1600" b="1" dirty="0" smtClean="0"/>
                <a:t>Crashes</a:t>
              </a:r>
              <a:endParaRPr lang="en-US" sz="1600" b="1" dirty="0"/>
            </a:p>
          </p:txBody>
        </p:sp>
        <p:sp>
          <p:nvSpPr>
            <p:cNvPr id="16" name="TextBox 15"/>
            <p:cNvSpPr txBox="1"/>
            <p:nvPr/>
          </p:nvSpPr>
          <p:spPr>
            <a:xfrm>
              <a:off x="2242105" y="1773266"/>
              <a:ext cx="1437659" cy="584775"/>
            </a:xfrm>
            <a:prstGeom prst="rect">
              <a:avLst/>
            </a:prstGeom>
            <a:noFill/>
          </p:spPr>
          <p:txBody>
            <a:bodyPr wrap="square" rtlCol="0">
              <a:spAutoFit/>
            </a:bodyPr>
            <a:lstStyle/>
            <a:p>
              <a:r>
                <a:rPr lang="en-US" sz="1600" b="1" dirty="0" smtClean="0"/>
                <a:t>Engineering Defenses</a:t>
              </a:r>
              <a:endParaRPr lang="en-US" sz="1600" b="1" dirty="0"/>
            </a:p>
          </p:txBody>
        </p:sp>
        <p:sp>
          <p:nvSpPr>
            <p:cNvPr id="17" name="TextBox 16"/>
            <p:cNvSpPr txBox="1"/>
            <p:nvPr/>
          </p:nvSpPr>
          <p:spPr>
            <a:xfrm>
              <a:off x="645424" y="2019487"/>
              <a:ext cx="1385663" cy="338554"/>
            </a:xfrm>
            <a:prstGeom prst="rect">
              <a:avLst/>
            </a:prstGeom>
            <a:noFill/>
          </p:spPr>
          <p:txBody>
            <a:bodyPr wrap="square" rtlCol="0">
              <a:spAutoFit/>
            </a:bodyPr>
            <a:lstStyle/>
            <a:p>
              <a:r>
                <a:rPr lang="en-US" sz="1600" b="1" dirty="0" smtClean="0"/>
                <a:t>Individual</a:t>
              </a:r>
              <a:endParaRPr lang="en-US" sz="1600" b="1" dirty="0"/>
            </a:p>
          </p:txBody>
        </p:sp>
      </p:grpSp>
    </p:spTree>
    <p:extLst>
      <p:ext uri="{BB962C8B-B14F-4D97-AF65-F5344CB8AC3E}">
        <p14:creationId xmlns:p14="http://schemas.microsoft.com/office/powerpoint/2010/main" val="38013169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1725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717251">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717251">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71725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7251" grpId="0" build="p" autoUpdateAnimBg="0"/>
      <p:bldP spid="1717252"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133" y="267510"/>
            <a:ext cx="7391400" cy="838200"/>
          </a:xfrm>
        </p:spPr>
        <p:txBody>
          <a:bodyPr/>
          <a:lstStyle/>
          <a:p>
            <a:r>
              <a:rPr lang="en-US" dirty="0" smtClean="0"/>
              <a:t>Research Question: Is This </a:t>
            </a:r>
            <a:r>
              <a:rPr lang="en-US" dirty="0"/>
              <a:t>U</a:t>
            </a:r>
            <a:r>
              <a:rPr lang="en-US" dirty="0" smtClean="0"/>
              <a:t>nsafe? </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77133" y="1378086"/>
            <a:ext cx="7306552" cy="5479914"/>
          </a:xfrm>
        </p:spPr>
      </p:pic>
    </p:spTree>
    <p:extLst>
      <p:ext uri="{BB962C8B-B14F-4D97-AF65-F5344CB8AC3E}">
        <p14:creationId xmlns:p14="http://schemas.microsoft.com/office/powerpoint/2010/main" val="22921104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lgn="ctr" eaLnBrk="1" hangingPunct="1"/>
            <a:r>
              <a:rPr lang="en-US" altLang="en-US" dirty="0" smtClean="0"/>
              <a:t>Basis for Urban Clear Zone Policy</a:t>
            </a:r>
          </a:p>
        </p:txBody>
      </p:sp>
      <p:pic>
        <p:nvPicPr>
          <p:cNvPr id="24579" name="Picture 3" descr="Turner and Mansfie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 y="1889125"/>
            <a:ext cx="5453063" cy="404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39844" name="Text Box 4"/>
          <p:cNvSpPr txBox="1">
            <a:spLocks noChangeArrowheads="1"/>
          </p:cNvSpPr>
          <p:nvPr/>
        </p:nvSpPr>
        <p:spPr bwMode="auto">
          <a:xfrm>
            <a:off x="214313" y="5967413"/>
            <a:ext cx="54133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bg1"/>
                </a:solidFill>
                <a:latin typeface="Arial" panose="020B0604020202020204" pitchFamily="34" charset="0"/>
                <a:cs typeface="Arial" panose="020B0604020202020204" pitchFamily="34" charset="0"/>
              </a:defRPr>
            </a:lvl1pPr>
            <a:lvl2pPr marL="742950" indent="-285750" eaLnBrk="0" hangingPunct="0">
              <a:defRPr b="1">
                <a:solidFill>
                  <a:schemeClr val="bg1"/>
                </a:solidFill>
                <a:latin typeface="Arial" panose="020B0604020202020204" pitchFamily="34" charset="0"/>
                <a:cs typeface="Arial" panose="020B0604020202020204" pitchFamily="34" charset="0"/>
              </a:defRPr>
            </a:lvl2pPr>
            <a:lvl3pPr marL="1143000" indent="-228600" eaLnBrk="0" hangingPunct="0">
              <a:defRPr b="1">
                <a:solidFill>
                  <a:schemeClr val="bg1"/>
                </a:solidFill>
                <a:latin typeface="Arial" panose="020B0604020202020204" pitchFamily="34" charset="0"/>
                <a:cs typeface="Arial" panose="020B0604020202020204" pitchFamily="34" charset="0"/>
              </a:defRPr>
            </a:lvl3pPr>
            <a:lvl4pPr marL="1600200" indent="-228600" eaLnBrk="0" hangingPunct="0">
              <a:defRPr b="1">
                <a:solidFill>
                  <a:schemeClr val="bg1"/>
                </a:solidFill>
                <a:latin typeface="Arial" panose="020B0604020202020204" pitchFamily="34" charset="0"/>
                <a:cs typeface="Arial" panose="020B0604020202020204" pitchFamily="34" charset="0"/>
              </a:defRPr>
            </a:lvl4pPr>
            <a:lvl5pPr marL="2057400" indent="-228600" eaLnBrk="0" hangingPunct="0">
              <a:defRPr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bg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000" b="0"/>
              <a:t>Source: Turner and Mansfield, 1990</a:t>
            </a:r>
          </a:p>
        </p:txBody>
      </p:sp>
      <p:sp>
        <p:nvSpPr>
          <p:cNvPr id="24581" name="Text Box 5"/>
          <p:cNvSpPr txBox="1">
            <a:spLocks noChangeArrowheads="1"/>
          </p:cNvSpPr>
          <p:nvPr/>
        </p:nvSpPr>
        <p:spPr bwMode="auto">
          <a:xfrm>
            <a:off x="5800725" y="1874838"/>
            <a:ext cx="3119438" cy="400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bg1"/>
                </a:solidFill>
                <a:latin typeface="Arial" panose="020B0604020202020204" pitchFamily="34" charset="0"/>
                <a:cs typeface="Arial" panose="020B0604020202020204" pitchFamily="34" charset="0"/>
              </a:defRPr>
            </a:lvl1pPr>
            <a:lvl2pPr marL="742950" indent="-285750" eaLnBrk="0" hangingPunct="0">
              <a:defRPr b="1">
                <a:solidFill>
                  <a:schemeClr val="bg1"/>
                </a:solidFill>
                <a:latin typeface="Arial" panose="020B0604020202020204" pitchFamily="34" charset="0"/>
                <a:cs typeface="Arial" panose="020B0604020202020204" pitchFamily="34" charset="0"/>
              </a:defRPr>
            </a:lvl2pPr>
            <a:lvl3pPr marL="1143000" indent="-228600" eaLnBrk="0" hangingPunct="0">
              <a:defRPr b="1">
                <a:solidFill>
                  <a:schemeClr val="bg1"/>
                </a:solidFill>
                <a:latin typeface="Arial" panose="020B0604020202020204" pitchFamily="34" charset="0"/>
                <a:cs typeface="Arial" panose="020B0604020202020204" pitchFamily="34" charset="0"/>
              </a:defRPr>
            </a:lvl3pPr>
            <a:lvl4pPr marL="1600200" indent="-228600" eaLnBrk="0" hangingPunct="0">
              <a:defRPr b="1">
                <a:solidFill>
                  <a:schemeClr val="bg1"/>
                </a:solidFill>
                <a:latin typeface="Arial" panose="020B0604020202020204" pitchFamily="34" charset="0"/>
                <a:cs typeface="Arial" panose="020B0604020202020204" pitchFamily="34" charset="0"/>
              </a:defRPr>
            </a:lvl4pPr>
            <a:lvl5pPr marL="2057400" indent="-228600" eaLnBrk="0" hangingPunct="0">
              <a:defRPr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bg1"/>
                </a:solidFill>
                <a:latin typeface="Arial" panose="020B0604020202020204" pitchFamily="34" charset="0"/>
                <a:cs typeface="Arial" panose="020B0604020202020204" pitchFamily="34" charset="0"/>
              </a:defRPr>
            </a:lvl9pPr>
          </a:lstStyle>
          <a:p>
            <a:pPr algn="l" eaLnBrk="1" hangingPunct="1">
              <a:spcBef>
                <a:spcPct val="50000"/>
              </a:spcBef>
            </a:pPr>
            <a:r>
              <a:rPr lang="en-US" altLang="en-US" u="sng" dirty="0"/>
              <a:t>The Evidence:</a:t>
            </a:r>
          </a:p>
          <a:p>
            <a:pPr algn="l" eaLnBrk="1" hangingPunct="1">
              <a:spcBef>
                <a:spcPct val="50000"/>
              </a:spcBef>
            </a:pPr>
            <a:r>
              <a:rPr lang="en-US" altLang="en-US" sz="2300" dirty="0"/>
              <a:t>The majority of urban tree-related crashes occur less than 30 </a:t>
            </a:r>
            <a:r>
              <a:rPr lang="en-US" altLang="en-US" sz="2300" dirty="0" err="1"/>
              <a:t>ft</a:t>
            </a:r>
            <a:r>
              <a:rPr lang="en-US" altLang="en-US" sz="2300" dirty="0"/>
              <a:t> from the travel-lane</a:t>
            </a:r>
          </a:p>
          <a:p>
            <a:pPr algn="l" eaLnBrk="1" hangingPunct="1">
              <a:spcBef>
                <a:spcPct val="50000"/>
              </a:spcBef>
            </a:pPr>
            <a:r>
              <a:rPr lang="en-US" altLang="en-US" sz="2300" i="1" dirty="0"/>
              <a:t>Study Conclusion:   </a:t>
            </a:r>
            <a:r>
              <a:rPr lang="en-US" altLang="en-US" sz="2300" dirty="0"/>
              <a:t> 30 </a:t>
            </a:r>
            <a:r>
              <a:rPr lang="en-US" altLang="en-US" sz="2300" dirty="0" err="1"/>
              <a:t>ft</a:t>
            </a:r>
            <a:r>
              <a:rPr lang="en-US" altLang="en-US" sz="2300" dirty="0"/>
              <a:t> clear zones in urban areas are desirable for safety. </a:t>
            </a:r>
          </a:p>
        </p:txBody>
      </p:sp>
    </p:spTree>
    <p:extLst>
      <p:ext uri="{BB962C8B-B14F-4D97-AF65-F5344CB8AC3E}">
        <p14:creationId xmlns:p14="http://schemas.microsoft.com/office/powerpoint/2010/main" val="293152722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398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984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2434" name="Rectangle 2"/>
          <p:cNvSpPr>
            <a:spLocks noGrp="1" noChangeArrowheads="1"/>
          </p:cNvSpPr>
          <p:nvPr>
            <p:ph type="title"/>
          </p:nvPr>
        </p:nvSpPr>
        <p:spPr>
          <a:xfrm>
            <a:off x="782638" y="685800"/>
            <a:ext cx="7751762" cy="838200"/>
          </a:xfrm>
        </p:spPr>
        <p:txBody>
          <a:bodyPr/>
          <a:lstStyle/>
          <a:p>
            <a:r>
              <a:rPr lang="en-US" altLang="en-US" dirty="0" smtClean="0"/>
              <a:t>Crash Site Investigation: 27 Miles of Urban Arterials in Central Florida</a:t>
            </a:r>
            <a:endParaRPr lang="en-US" altLang="en-US" dirty="0"/>
          </a:p>
        </p:txBody>
      </p:sp>
      <p:sp>
        <p:nvSpPr>
          <p:cNvPr id="1042435" name="Rectangle 3"/>
          <p:cNvSpPr>
            <a:spLocks noGrp="1" noChangeArrowheads="1"/>
          </p:cNvSpPr>
          <p:nvPr>
            <p:ph type="body" idx="1"/>
          </p:nvPr>
        </p:nvSpPr>
        <p:spPr>
          <a:xfrm>
            <a:off x="782638" y="1933575"/>
            <a:ext cx="4551362" cy="4419600"/>
          </a:xfrm>
        </p:spPr>
        <p:txBody>
          <a:bodyPr/>
          <a:lstStyle/>
          <a:p>
            <a:pPr>
              <a:spcAft>
                <a:spcPct val="70000"/>
              </a:spcAft>
            </a:pPr>
            <a:r>
              <a:rPr lang="en-US" altLang="en-US" b="1"/>
              <a:t>SR 15, DeLand</a:t>
            </a:r>
            <a:r>
              <a:rPr lang="en-US" altLang="en-US"/>
              <a:t> (Woodland Blvd)</a:t>
            </a:r>
          </a:p>
          <a:p>
            <a:pPr>
              <a:spcAft>
                <a:spcPct val="70000"/>
              </a:spcAft>
            </a:pPr>
            <a:r>
              <a:rPr lang="en-US" altLang="en-US" b="1"/>
              <a:t>SR 44, DeLand</a:t>
            </a:r>
            <a:r>
              <a:rPr lang="en-US" altLang="en-US"/>
              <a:t>     (New York Ave)</a:t>
            </a:r>
          </a:p>
          <a:p>
            <a:r>
              <a:rPr lang="en-US" altLang="en-US" b="1"/>
              <a:t>SR 40, Ocala</a:t>
            </a:r>
            <a:r>
              <a:rPr lang="en-US" altLang="en-US"/>
              <a:t>       (Silver Springs Blvd)</a:t>
            </a:r>
          </a:p>
        </p:txBody>
      </p:sp>
      <p:grpSp>
        <p:nvGrpSpPr>
          <p:cNvPr id="1042439" name="Group 7"/>
          <p:cNvGrpSpPr>
            <a:grpSpLocks/>
          </p:cNvGrpSpPr>
          <p:nvPr/>
        </p:nvGrpSpPr>
        <p:grpSpPr bwMode="auto">
          <a:xfrm>
            <a:off x="5334000" y="1828800"/>
            <a:ext cx="1981200" cy="4749800"/>
            <a:chOff x="3792" y="1152"/>
            <a:chExt cx="1248" cy="2992"/>
          </a:xfrm>
        </p:grpSpPr>
        <p:pic>
          <p:nvPicPr>
            <p:cNvPr id="1042436" name="Picture 4" descr="Downtown SR15 DeLand_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92" y="1152"/>
              <a:ext cx="1248" cy="907"/>
            </a:xfrm>
            <a:prstGeom prst="rect">
              <a:avLst/>
            </a:prstGeom>
            <a:noFill/>
            <a:extLst>
              <a:ext uri="{909E8E84-426E-40DD-AFC4-6F175D3DCCD1}">
                <a14:hiddenFill xmlns:a14="http://schemas.microsoft.com/office/drawing/2010/main">
                  <a:solidFill>
                    <a:srgbClr val="FFFFFF"/>
                  </a:solidFill>
                </a14:hiddenFill>
              </a:ext>
            </a:extLst>
          </p:spPr>
        </p:pic>
        <p:pic>
          <p:nvPicPr>
            <p:cNvPr id="1042437" name="Picture 5" descr="New York Ave DeLa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92" y="2160"/>
              <a:ext cx="1248" cy="931"/>
            </a:xfrm>
            <a:prstGeom prst="rect">
              <a:avLst/>
            </a:prstGeom>
            <a:noFill/>
            <a:extLst>
              <a:ext uri="{909E8E84-426E-40DD-AFC4-6F175D3DCCD1}">
                <a14:hiddenFill xmlns:a14="http://schemas.microsoft.com/office/drawing/2010/main">
                  <a:solidFill>
                    <a:srgbClr val="FFFFFF"/>
                  </a:solidFill>
                </a14:hiddenFill>
              </a:ext>
            </a:extLst>
          </p:spPr>
        </p:pic>
        <p:pic>
          <p:nvPicPr>
            <p:cNvPr id="1042438" name="Picture 6" descr="SS BLVD Ocal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92" y="3168"/>
              <a:ext cx="1248" cy="976"/>
            </a:xfrm>
            <a:prstGeom prst="rect">
              <a:avLst/>
            </a:prstGeom>
            <a:noFill/>
            <a:extLst>
              <a:ext uri="{909E8E84-426E-40DD-AFC4-6F175D3DCCD1}">
                <a14:hiddenFill xmlns:a14="http://schemas.microsoft.com/office/drawing/2010/main">
                  <a:solidFill>
                    <a:srgbClr val="FFFFFF"/>
                  </a:solidFill>
                </a14:hiddenFill>
              </a:ext>
            </a:extLst>
          </p:spPr>
        </p:pic>
      </p:grpSp>
      <p:pic>
        <p:nvPicPr>
          <p:cNvPr id="1042440" name="Picture 8" descr="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67600" y="1828800"/>
            <a:ext cx="1276350"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73531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417423" y="180703"/>
            <a:ext cx="8483600" cy="838200"/>
          </a:xfrm>
        </p:spPr>
        <p:txBody>
          <a:bodyPr/>
          <a:lstStyle/>
          <a:p>
            <a:pPr algn="ctr" eaLnBrk="1" hangingPunct="1"/>
            <a:r>
              <a:rPr lang="en-US" altLang="en-US" sz="2000" dirty="0" smtClean="0"/>
              <a:t>Revisiting Turner and Mansfield Findings </a:t>
            </a:r>
          </a:p>
        </p:txBody>
      </p:sp>
      <p:graphicFrame>
        <p:nvGraphicFramePr>
          <p:cNvPr id="2050" name="Object 3"/>
          <p:cNvGraphicFramePr>
            <a:graphicFrameLocks noChangeAspect="1"/>
          </p:cNvGraphicFramePr>
          <p:nvPr>
            <p:extLst>
              <p:ext uri="{D42A27DB-BD31-4B8C-83A1-F6EECF244321}">
                <p14:modId xmlns:p14="http://schemas.microsoft.com/office/powerpoint/2010/main" val="4056115391"/>
              </p:ext>
            </p:extLst>
          </p:nvPr>
        </p:nvGraphicFramePr>
        <p:xfrm>
          <a:off x="1436914" y="1140969"/>
          <a:ext cx="6670765" cy="5560818"/>
        </p:xfrm>
        <a:graphic>
          <a:graphicData uri="http://schemas.openxmlformats.org/presentationml/2006/ole">
            <mc:AlternateContent xmlns:mc="http://schemas.openxmlformats.org/markup-compatibility/2006">
              <mc:Choice xmlns:v="urn:schemas-microsoft-com:vml" Requires="v">
                <p:oleObj spid="_x0000_s5191" name="Chart" r:id="rId4" imgW="5411160" imgH="4511160" progId="Excel.Sheet.8">
                  <p:embed/>
                </p:oleObj>
              </mc:Choice>
              <mc:Fallback>
                <p:oleObj name="Chart" r:id="rId4" imgW="5411160" imgH="4511160" progId="Excel.Sheet.8">
                  <p:embed/>
                  <p:pic>
                    <p:nvPicPr>
                      <p:cNvPr id="205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6914" y="1140969"/>
                        <a:ext cx="6670765" cy="5560818"/>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914308620"/>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2846" y="302623"/>
            <a:ext cx="8107680" cy="838200"/>
          </a:xfrm>
        </p:spPr>
        <p:txBody>
          <a:bodyPr/>
          <a:lstStyle/>
          <a:p>
            <a:pPr algn="ctr" eaLnBrk="1" hangingPunct="1"/>
            <a:r>
              <a:rPr lang="en-US" altLang="en-US" sz="2000" dirty="0" smtClean="0"/>
              <a:t>Crash Probability Mirrors Setback Distribution </a:t>
            </a:r>
          </a:p>
        </p:txBody>
      </p:sp>
      <p:pic>
        <p:nvPicPr>
          <p:cNvPr id="256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1683" y="1140823"/>
            <a:ext cx="6639242" cy="5614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6544742"/>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3906" name="Rectangle 2"/>
          <p:cNvSpPr>
            <a:spLocks noGrp="1" noChangeArrowheads="1"/>
          </p:cNvSpPr>
          <p:nvPr>
            <p:ph type="title"/>
          </p:nvPr>
        </p:nvSpPr>
        <p:spPr>
          <a:xfrm>
            <a:off x="758757" y="617706"/>
            <a:ext cx="7699443" cy="838200"/>
          </a:xfrm>
        </p:spPr>
        <p:txBody>
          <a:bodyPr/>
          <a:lstStyle/>
          <a:p>
            <a:r>
              <a:rPr lang="en-US" altLang="en-US" dirty="0" smtClean="0"/>
              <a:t>Conventional (Correlational) Analysis: </a:t>
            </a:r>
            <a:br>
              <a:rPr lang="en-US" altLang="en-US" dirty="0" smtClean="0"/>
            </a:br>
            <a:r>
              <a:rPr lang="en-US" altLang="en-US" dirty="0" smtClean="0">
                <a:latin typeface="+mn-lt"/>
              </a:rPr>
              <a:t>Negative Binomial Regression</a:t>
            </a:r>
            <a:endParaRPr lang="en-US" altLang="en-US" dirty="0">
              <a:latin typeface="+mn-lt"/>
            </a:endParaRPr>
          </a:p>
        </p:txBody>
      </p:sp>
      <p:sp>
        <p:nvSpPr>
          <p:cNvPr id="1403907" name="Rectangle 3"/>
          <p:cNvSpPr>
            <a:spLocks noGrp="1" noChangeArrowheads="1"/>
          </p:cNvSpPr>
          <p:nvPr>
            <p:ph type="body" idx="1"/>
          </p:nvPr>
        </p:nvSpPr>
        <p:spPr/>
        <p:txBody>
          <a:bodyPr/>
          <a:lstStyle/>
          <a:p>
            <a:r>
              <a:rPr lang="en-US" altLang="en-US" sz="2400" b="1" u="sng" dirty="0"/>
              <a:t>Independent Variables</a:t>
            </a:r>
          </a:p>
          <a:p>
            <a:pPr lvl="1"/>
            <a:r>
              <a:rPr lang="en-US" altLang="en-US" sz="2000" dirty="0"/>
              <a:t>Shoulder Width</a:t>
            </a:r>
          </a:p>
          <a:p>
            <a:pPr lvl="1"/>
            <a:r>
              <a:rPr lang="en-US" altLang="en-US" sz="2000" dirty="0"/>
              <a:t>Fixed Object Offset </a:t>
            </a:r>
          </a:p>
          <a:p>
            <a:pPr lvl="1">
              <a:spcAft>
                <a:spcPct val="60000"/>
              </a:spcAft>
            </a:pPr>
            <a:r>
              <a:rPr lang="en-US" altLang="en-US" sz="2000" dirty="0"/>
              <a:t>Livable Street Dummy Variable</a:t>
            </a:r>
          </a:p>
          <a:p>
            <a:r>
              <a:rPr lang="en-US" altLang="en-US" sz="2400" b="1" u="sng" dirty="0"/>
              <a:t>Control </a:t>
            </a:r>
            <a:r>
              <a:rPr lang="en-US" altLang="en-US" sz="2400" b="1" u="sng" dirty="0" smtClean="0"/>
              <a:t>Variables</a:t>
            </a:r>
            <a:endParaRPr lang="en-US" altLang="en-US" sz="2400" dirty="0" smtClean="0"/>
          </a:p>
          <a:p>
            <a:pPr lvl="1"/>
            <a:r>
              <a:rPr lang="en-US" altLang="en-US" sz="2000" dirty="0" smtClean="0"/>
              <a:t>ADT</a:t>
            </a:r>
          </a:p>
          <a:p>
            <a:pPr lvl="1"/>
            <a:r>
              <a:rPr lang="en-US" altLang="en-US" sz="2000" dirty="0" smtClean="0"/>
              <a:t>Number </a:t>
            </a:r>
            <a:r>
              <a:rPr lang="en-US" altLang="en-US" sz="2000" dirty="0"/>
              <a:t>of Lanes (2 or 4)</a:t>
            </a:r>
          </a:p>
          <a:p>
            <a:pPr lvl="1"/>
            <a:r>
              <a:rPr lang="en-US" altLang="en-US" sz="2000" dirty="0"/>
              <a:t>Lane Width</a:t>
            </a:r>
          </a:p>
          <a:p>
            <a:pPr lvl="1"/>
            <a:r>
              <a:rPr lang="en-US" altLang="en-US" sz="2000" dirty="0"/>
              <a:t>Median Width</a:t>
            </a:r>
          </a:p>
        </p:txBody>
      </p:sp>
    </p:spTree>
    <p:extLst>
      <p:ext uri="{BB962C8B-B14F-4D97-AF65-F5344CB8AC3E}">
        <p14:creationId xmlns:p14="http://schemas.microsoft.com/office/powerpoint/2010/main" val="31592242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0471" name="Rectangle 7"/>
          <p:cNvSpPr>
            <a:spLocks noChangeArrowheads="1"/>
          </p:cNvSpPr>
          <p:nvPr/>
        </p:nvSpPr>
        <p:spPr bwMode="auto">
          <a:xfrm>
            <a:off x="1876425" y="4999038"/>
            <a:ext cx="6530975" cy="1414462"/>
          </a:xfrm>
          <a:prstGeom prst="rect">
            <a:avLst/>
          </a:prstGeom>
          <a:noFill/>
          <a:ln>
            <a:noFill/>
          </a:ln>
          <a:effectLst/>
        </p:spPr>
        <p:txBody>
          <a:bodyPr wrap="none" anchor="ctr"/>
          <a:lstStyle/>
          <a:p>
            <a:endParaRPr lang="en-US" dirty="0"/>
          </a:p>
        </p:txBody>
      </p:sp>
      <p:sp>
        <p:nvSpPr>
          <p:cNvPr id="1470466" name="Rectangle 2"/>
          <p:cNvSpPr>
            <a:spLocks noGrp="1" noChangeArrowheads="1"/>
          </p:cNvSpPr>
          <p:nvPr>
            <p:ph type="title"/>
          </p:nvPr>
        </p:nvSpPr>
        <p:spPr>
          <a:xfrm>
            <a:off x="690665" y="685800"/>
            <a:ext cx="8132322" cy="838200"/>
          </a:xfrm>
        </p:spPr>
        <p:txBody>
          <a:bodyPr/>
          <a:lstStyle/>
          <a:p>
            <a:r>
              <a:rPr lang="en-US" altLang="en-US" dirty="0" smtClean="0"/>
              <a:t>Conventional Theory:                         </a:t>
            </a:r>
            <a:r>
              <a:rPr lang="en-US" altLang="en-US" sz="2400" dirty="0" smtClean="0">
                <a:solidFill>
                  <a:schemeClr val="bg1"/>
                </a:solidFill>
                <a:latin typeface="+mn-lt"/>
              </a:rPr>
              <a:t>Correlational Analysis of Engineering Countermeasures</a:t>
            </a:r>
            <a:endParaRPr lang="en-US" altLang="en-US" sz="2400" dirty="0">
              <a:solidFill>
                <a:schemeClr val="bg1"/>
              </a:solidFill>
              <a:latin typeface="+mn-lt"/>
            </a:endParaRPr>
          </a:p>
        </p:txBody>
      </p:sp>
      <p:sp>
        <p:nvSpPr>
          <p:cNvPr id="1470467" name="Rectangle 3"/>
          <p:cNvSpPr>
            <a:spLocks noGrp="1" noChangeArrowheads="1"/>
          </p:cNvSpPr>
          <p:nvPr>
            <p:ph type="body" idx="1"/>
          </p:nvPr>
        </p:nvSpPr>
        <p:spPr>
          <a:xfrm>
            <a:off x="968375" y="2055509"/>
            <a:ext cx="7391400" cy="4114800"/>
          </a:xfrm>
        </p:spPr>
        <p:txBody>
          <a:bodyPr/>
          <a:lstStyle/>
          <a:p>
            <a:pPr>
              <a:spcAft>
                <a:spcPct val="40000"/>
              </a:spcAft>
            </a:pPr>
            <a:r>
              <a:rPr lang="en-US" altLang="en-US" sz="2400" dirty="0"/>
              <a:t>“The wider the clear zone, the safer it will be” (TRB, 2004).</a:t>
            </a:r>
          </a:p>
          <a:p>
            <a:pPr lvl="1">
              <a:buFontTx/>
              <a:buNone/>
            </a:pPr>
            <a:endParaRPr lang="en-US" altLang="en-US" sz="2000" dirty="0"/>
          </a:p>
        </p:txBody>
      </p:sp>
      <p:graphicFrame>
        <p:nvGraphicFramePr>
          <p:cNvPr id="1470468" name="Object 4"/>
          <p:cNvGraphicFramePr>
            <a:graphicFrameLocks noChangeAspect="1"/>
          </p:cNvGraphicFramePr>
          <p:nvPr>
            <p:extLst>
              <p:ext uri="{D42A27DB-BD31-4B8C-83A1-F6EECF244321}">
                <p14:modId xmlns:p14="http://schemas.microsoft.com/office/powerpoint/2010/main" val="4238914797"/>
              </p:ext>
            </p:extLst>
          </p:nvPr>
        </p:nvGraphicFramePr>
        <p:xfrm>
          <a:off x="1235751" y="3761091"/>
          <a:ext cx="7042150" cy="1412875"/>
        </p:xfrm>
        <a:graphic>
          <a:graphicData uri="http://schemas.openxmlformats.org/presentationml/2006/ole">
            <mc:AlternateContent xmlns:mc="http://schemas.openxmlformats.org/markup-compatibility/2006">
              <mc:Choice xmlns:v="urn:schemas-microsoft-com:vml" Requires="v">
                <p:oleObj spid="_x0000_s9281" name="Document" r:id="rId4" imgW="5486400" imgH="1100520" progId="Word.Document.8">
                  <p:embed/>
                </p:oleObj>
              </mc:Choice>
              <mc:Fallback>
                <p:oleObj name="Document" r:id="rId4" imgW="5486400" imgH="1100520" progId="Word.Document.8">
                  <p:embed/>
                  <p:pic>
                    <p:nvPicPr>
                      <p:cNvPr id="1470468"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5751" y="3761091"/>
                        <a:ext cx="7042150" cy="141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extBox 1"/>
          <p:cNvSpPr txBox="1"/>
          <p:nvPr/>
        </p:nvSpPr>
        <p:spPr>
          <a:xfrm>
            <a:off x="1235751" y="3453750"/>
            <a:ext cx="3229583" cy="461665"/>
          </a:xfrm>
          <a:prstGeom prst="rect">
            <a:avLst/>
          </a:prstGeom>
          <a:noFill/>
        </p:spPr>
        <p:txBody>
          <a:bodyPr wrap="square" rtlCol="0">
            <a:spAutoFit/>
          </a:bodyPr>
          <a:lstStyle/>
          <a:p>
            <a:r>
              <a:rPr lang="en-US" b="1" dirty="0" smtClean="0">
                <a:solidFill>
                  <a:srgbClr val="FFC000"/>
                </a:solidFill>
              </a:rPr>
              <a:t>Expected Results </a:t>
            </a:r>
            <a:endParaRPr lang="en-US" b="1" dirty="0">
              <a:solidFill>
                <a:srgbClr val="FFC000"/>
              </a:solidFill>
            </a:endParaRPr>
          </a:p>
        </p:txBody>
      </p:sp>
    </p:spTree>
    <p:extLst>
      <p:ext uri="{BB962C8B-B14F-4D97-AF65-F5344CB8AC3E}">
        <p14:creationId xmlns:p14="http://schemas.microsoft.com/office/powerpoint/2010/main" val="2795010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6702" name="Rectangle 14"/>
          <p:cNvSpPr>
            <a:spLocks noChangeArrowheads="1"/>
          </p:cNvSpPr>
          <p:nvPr/>
        </p:nvSpPr>
        <p:spPr bwMode="auto">
          <a:xfrm>
            <a:off x="700088" y="3040063"/>
            <a:ext cx="7470775" cy="3468687"/>
          </a:xfrm>
          <a:prstGeom prst="rect">
            <a:avLst/>
          </a:prstGeom>
          <a:noFill/>
          <a:ln>
            <a:noFill/>
          </a:ln>
          <a:effectLst/>
        </p:spPr>
        <p:txBody>
          <a:bodyPr wrap="none" anchor="ctr"/>
          <a:lstStyle/>
          <a:p>
            <a:endParaRPr lang="en-US"/>
          </a:p>
        </p:txBody>
      </p:sp>
      <p:sp>
        <p:nvSpPr>
          <p:cNvPr id="1266690" name="Rectangle 2"/>
          <p:cNvSpPr>
            <a:spLocks noGrp="1" noChangeArrowheads="1"/>
          </p:cNvSpPr>
          <p:nvPr>
            <p:ph type="title"/>
          </p:nvPr>
        </p:nvSpPr>
        <p:spPr/>
        <p:txBody>
          <a:bodyPr/>
          <a:lstStyle/>
          <a:p>
            <a:r>
              <a:rPr lang="en-US" altLang="en-US" dirty="0" smtClean="0"/>
              <a:t>Correlation: </a:t>
            </a:r>
            <a:r>
              <a:rPr lang="en-US" altLang="en-US" dirty="0"/>
              <a:t>Paved Shoulders</a:t>
            </a:r>
          </a:p>
        </p:txBody>
      </p:sp>
      <p:sp>
        <p:nvSpPr>
          <p:cNvPr id="1266697" name="Text Box 9"/>
          <p:cNvSpPr txBox="1">
            <a:spLocks noChangeArrowheads="1"/>
          </p:cNvSpPr>
          <p:nvPr/>
        </p:nvSpPr>
        <p:spPr bwMode="auto">
          <a:xfrm>
            <a:off x="700088" y="1870869"/>
            <a:ext cx="77533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solidFill>
                  <a:schemeClr val="bg1"/>
                </a:solidFill>
                <a:latin typeface="Arial" panose="020B0604020202020204" pitchFamily="34" charset="0"/>
              </a:rPr>
              <a:t>Wider shoulders are consistently associated with </a:t>
            </a:r>
            <a:r>
              <a:rPr lang="en-US" altLang="en-US" b="1" i="1" u="sng" dirty="0">
                <a:solidFill>
                  <a:schemeClr val="bg1"/>
                </a:solidFill>
                <a:latin typeface="Arial" panose="020B0604020202020204" pitchFamily="34" charset="0"/>
              </a:rPr>
              <a:t>increases</a:t>
            </a:r>
            <a:r>
              <a:rPr lang="en-US" altLang="en-US" dirty="0">
                <a:solidFill>
                  <a:schemeClr val="bg1"/>
                </a:solidFill>
                <a:latin typeface="Arial" panose="020B0604020202020204" pitchFamily="34" charset="0"/>
              </a:rPr>
              <a:t> in roadside and midblock crashes</a:t>
            </a:r>
          </a:p>
        </p:txBody>
      </p:sp>
      <p:graphicFrame>
        <p:nvGraphicFramePr>
          <p:cNvPr id="1266700" name="Object 12"/>
          <p:cNvGraphicFramePr>
            <a:graphicFrameLocks noChangeAspect="1"/>
          </p:cNvGraphicFramePr>
          <p:nvPr/>
        </p:nvGraphicFramePr>
        <p:xfrm>
          <a:off x="869950" y="3208338"/>
          <a:ext cx="7899400" cy="3328987"/>
        </p:xfrm>
        <a:graphic>
          <a:graphicData uri="http://schemas.openxmlformats.org/presentationml/2006/ole">
            <mc:AlternateContent xmlns:mc="http://schemas.openxmlformats.org/markup-compatibility/2006">
              <mc:Choice xmlns:v="urn:schemas-microsoft-com:vml" Requires="v">
                <p:oleObj spid="_x0000_s7234" name="Document" r:id="rId4" imgW="5521320" imgH="2327760" progId="Word.Document.8">
                  <p:embed/>
                </p:oleObj>
              </mc:Choice>
              <mc:Fallback>
                <p:oleObj name="Document" r:id="rId4" imgW="5521320" imgH="2327760" progId="Word.Document.8">
                  <p:embed/>
                  <p:pic>
                    <p:nvPicPr>
                      <p:cNvPr id="126670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9950" y="3208338"/>
                        <a:ext cx="7899400" cy="3328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4180701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1911" y="393970"/>
            <a:ext cx="7391400" cy="838200"/>
          </a:xfrm>
        </p:spPr>
        <p:txBody>
          <a:bodyPr/>
          <a:lstStyle/>
          <a:p>
            <a:r>
              <a:rPr lang="en-US" dirty="0" smtClean="0"/>
              <a:t>Outline</a:t>
            </a:r>
            <a:endParaRPr lang="en-US" dirty="0"/>
          </a:p>
        </p:txBody>
      </p:sp>
      <p:sp>
        <p:nvSpPr>
          <p:cNvPr id="3" name="Content Placeholder 2"/>
          <p:cNvSpPr>
            <a:spLocks noGrp="1"/>
          </p:cNvSpPr>
          <p:nvPr>
            <p:ph idx="1"/>
          </p:nvPr>
        </p:nvSpPr>
        <p:spPr>
          <a:xfrm>
            <a:off x="1057835" y="1375605"/>
            <a:ext cx="7391400" cy="4114800"/>
          </a:xfrm>
        </p:spPr>
        <p:txBody>
          <a:bodyPr/>
          <a:lstStyle/>
          <a:p>
            <a:pPr marL="514350" indent="-514350">
              <a:buFont typeface="+mj-lt"/>
              <a:buAutoNum type="arabicPeriod"/>
            </a:pPr>
            <a:r>
              <a:rPr lang="en-US" sz="2400" b="1" dirty="0" smtClean="0">
                <a:solidFill>
                  <a:srgbClr val="FFC000"/>
                </a:solidFill>
              </a:rPr>
              <a:t>Counterfactual </a:t>
            </a:r>
            <a:r>
              <a:rPr lang="en-US" sz="2400" b="1" dirty="0" smtClean="0">
                <a:solidFill>
                  <a:srgbClr val="FFC000"/>
                </a:solidFill>
              </a:rPr>
              <a:t>Reasoning                          </a:t>
            </a:r>
            <a:r>
              <a:rPr lang="en-US" sz="2000" dirty="0" smtClean="0"/>
              <a:t>Contemporary Approach to Crash Analysis</a:t>
            </a:r>
          </a:p>
          <a:p>
            <a:pPr marL="514350" indent="-514350">
              <a:buFont typeface="+mj-lt"/>
              <a:buAutoNum type="arabicPeriod"/>
            </a:pPr>
            <a:r>
              <a:rPr lang="en-US" sz="2400" b="1" dirty="0" smtClean="0">
                <a:solidFill>
                  <a:srgbClr val="FFC000"/>
                </a:solidFill>
              </a:rPr>
              <a:t>The Limits of Counterfactual Reasoning       </a:t>
            </a:r>
            <a:r>
              <a:rPr lang="en-US" sz="2000" dirty="0" smtClean="0"/>
              <a:t>The Case of Raquel and A.J. Nelson </a:t>
            </a:r>
            <a:endParaRPr lang="en-US" dirty="0" smtClean="0"/>
          </a:p>
          <a:p>
            <a:pPr marL="514350" indent="-514350">
              <a:buFont typeface="+mj-lt"/>
              <a:buAutoNum type="arabicPeriod"/>
            </a:pPr>
            <a:r>
              <a:rPr lang="en-US" sz="2400" b="1" dirty="0" smtClean="0">
                <a:solidFill>
                  <a:srgbClr val="FFC000"/>
                </a:solidFill>
              </a:rPr>
              <a:t>A Broader Perspective                                        </a:t>
            </a:r>
            <a:r>
              <a:rPr lang="en-US" sz="2000" dirty="0" smtClean="0"/>
              <a:t>Lessons from Urban </a:t>
            </a:r>
            <a:r>
              <a:rPr lang="en-US" sz="2000" dirty="0" smtClean="0"/>
              <a:t>Roadside Safety</a:t>
            </a:r>
          </a:p>
          <a:p>
            <a:pPr marL="514350" indent="-514350">
              <a:buFont typeface="+mj-lt"/>
              <a:buAutoNum type="arabicPeriod"/>
            </a:pPr>
            <a:r>
              <a:rPr lang="en-US" sz="2400" b="1" dirty="0" smtClean="0">
                <a:solidFill>
                  <a:srgbClr val="FFC000"/>
                </a:solidFill>
              </a:rPr>
              <a:t>Conclusion: </a:t>
            </a:r>
            <a:r>
              <a:rPr lang="en-US" sz="2400" b="1" dirty="0" smtClean="0">
                <a:solidFill>
                  <a:srgbClr val="FFC000"/>
                </a:solidFill>
              </a:rPr>
              <a:t>A </a:t>
            </a:r>
            <a:r>
              <a:rPr lang="en-US" sz="2400" b="1" dirty="0" smtClean="0">
                <a:solidFill>
                  <a:srgbClr val="FFC000"/>
                </a:solidFill>
              </a:rPr>
              <a:t>Model for Safe Systems</a:t>
            </a:r>
          </a:p>
          <a:p>
            <a:endParaRPr lang="en-US" dirty="0"/>
          </a:p>
        </p:txBody>
      </p:sp>
    </p:spTree>
    <p:extLst>
      <p:ext uri="{BB962C8B-B14F-4D97-AF65-F5344CB8AC3E}">
        <p14:creationId xmlns:p14="http://schemas.microsoft.com/office/powerpoint/2010/main" val="37762425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7719" name="Rectangle 7"/>
          <p:cNvSpPr>
            <a:spLocks noChangeArrowheads="1"/>
          </p:cNvSpPr>
          <p:nvPr/>
        </p:nvSpPr>
        <p:spPr bwMode="auto">
          <a:xfrm>
            <a:off x="700088" y="3278188"/>
            <a:ext cx="7256462" cy="3362325"/>
          </a:xfrm>
          <a:prstGeom prst="rect">
            <a:avLst/>
          </a:prstGeom>
          <a:noFill/>
          <a:ln>
            <a:noFill/>
          </a:ln>
          <a:effectLst/>
        </p:spPr>
        <p:txBody>
          <a:bodyPr wrap="none" anchor="ctr"/>
          <a:lstStyle/>
          <a:p>
            <a:endParaRPr lang="en-US"/>
          </a:p>
        </p:txBody>
      </p:sp>
      <p:sp>
        <p:nvSpPr>
          <p:cNvPr id="1267714" name="Rectangle 2"/>
          <p:cNvSpPr>
            <a:spLocks noGrp="1" noChangeArrowheads="1"/>
          </p:cNvSpPr>
          <p:nvPr>
            <p:ph type="title"/>
          </p:nvPr>
        </p:nvSpPr>
        <p:spPr>
          <a:xfrm>
            <a:off x="781050" y="712346"/>
            <a:ext cx="7641590" cy="838200"/>
          </a:xfrm>
        </p:spPr>
        <p:txBody>
          <a:bodyPr/>
          <a:lstStyle/>
          <a:p>
            <a:r>
              <a:rPr lang="en-US" altLang="en-US" dirty="0" smtClean="0"/>
              <a:t>Correlational: Fixed Object Offsets</a:t>
            </a:r>
            <a:endParaRPr lang="en-US" altLang="en-US" dirty="0"/>
          </a:p>
        </p:txBody>
      </p:sp>
      <p:sp>
        <p:nvSpPr>
          <p:cNvPr id="1267717" name="Text Box 5"/>
          <p:cNvSpPr txBox="1">
            <a:spLocks noChangeArrowheads="1"/>
          </p:cNvSpPr>
          <p:nvPr/>
        </p:nvSpPr>
        <p:spPr bwMode="auto">
          <a:xfrm>
            <a:off x="781050" y="1800929"/>
            <a:ext cx="775335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dirty="0">
                <a:solidFill>
                  <a:schemeClr val="bg1"/>
                </a:solidFill>
                <a:latin typeface="Arial" panose="020B0604020202020204" pitchFamily="34" charset="0"/>
              </a:rPr>
              <a:t>Wider fixed object offsets are associated with </a:t>
            </a:r>
            <a:r>
              <a:rPr lang="en-US" altLang="en-US" b="1" i="1" u="sng" dirty="0">
                <a:solidFill>
                  <a:schemeClr val="bg1"/>
                </a:solidFill>
                <a:latin typeface="Arial" panose="020B0604020202020204" pitchFamily="34" charset="0"/>
              </a:rPr>
              <a:t>decreases</a:t>
            </a:r>
            <a:r>
              <a:rPr lang="en-US" altLang="en-US" dirty="0">
                <a:solidFill>
                  <a:schemeClr val="bg1"/>
                </a:solidFill>
                <a:latin typeface="Arial" panose="020B0604020202020204" pitchFamily="34" charset="0"/>
              </a:rPr>
              <a:t> in fixed-object crashes, but have </a:t>
            </a:r>
            <a:r>
              <a:rPr lang="en-US" altLang="en-US" b="1" i="1" u="sng" dirty="0">
                <a:solidFill>
                  <a:schemeClr val="bg1"/>
                </a:solidFill>
                <a:latin typeface="Arial" panose="020B0604020202020204" pitchFamily="34" charset="0"/>
              </a:rPr>
              <a:t>no effect</a:t>
            </a:r>
            <a:r>
              <a:rPr lang="en-US" altLang="en-US" dirty="0">
                <a:solidFill>
                  <a:schemeClr val="bg1"/>
                </a:solidFill>
                <a:latin typeface="Arial" panose="020B0604020202020204" pitchFamily="34" charset="0"/>
              </a:rPr>
              <a:t> on (and may even slightly increase) midblock crashes</a:t>
            </a:r>
          </a:p>
        </p:txBody>
      </p:sp>
      <p:graphicFrame>
        <p:nvGraphicFramePr>
          <p:cNvPr id="1267718" name="Object 6"/>
          <p:cNvGraphicFramePr>
            <a:graphicFrameLocks noChangeAspect="1"/>
          </p:cNvGraphicFramePr>
          <p:nvPr/>
        </p:nvGraphicFramePr>
        <p:xfrm>
          <a:off x="969963" y="3502025"/>
          <a:ext cx="7567612" cy="3189288"/>
        </p:xfrm>
        <a:graphic>
          <a:graphicData uri="http://schemas.openxmlformats.org/presentationml/2006/ole">
            <mc:AlternateContent xmlns:mc="http://schemas.openxmlformats.org/markup-compatibility/2006">
              <mc:Choice xmlns:v="urn:schemas-microsoft-com:vml" Requires="v">
                <p:oleObj spid="_x0000_s6211" name="Document" r:id="rId4" imgW="5521320" imgH="2327760" progId="Word.Document.8">
                  <p:embed/>
                </p:oleObj>
              </mc:Choice>
              <mc:Fallback>
                <p:oleObj name="Document" r:id="rId4" imgW="5521320" imgH="2327760" progId="Word.Document.8">
                  <p:embed/>
                  <p:pic>
                    <p:nvPicPr>
                      <p:cNvPr id="1267718"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9963" y="3502025"/>
                        <a:ext cx="7567612" cy="318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7125887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8743" name="Rectangle 7"/>
          <p:cNvSpPr>
            <a:spLocks noChangeArrowheads="1"/>
          </p:cNvSpPr>
          <p:nvPr/>
        </p:nvSpPr>
        <p:spPr bwMode="auto">
          <a:xfrm>
            <a:off x="735013" y="2921000"/>
            <a:ext cx="7256462" cy="3340100"/>
          </a:xfrm>
          <a:prstGeom prst="rect">
            <a:avLst/>
          </a:prstGeom>
          <a:noFill/>
          <a:ln>
            <a:noFill/>
          </a:ln>
          <a:effectLst/>
        </p:spPr>
        <p:txBody>
          <a:bodyPr wrap="none" anchor="ctr"/>
          <a:lstStyle/>
          <a:p>
            <a:endParaRPr lang="en-US"/>
          </a:p>
        </p:txBody>
      </p:sp>
      <p:sp>
        <p:nvSpPr>
          <p:cNvPr id="1268738" name="Rectangle 2"/>
          <p:cNvSpPr>
            <a:spLocks noGrp="1" noChangeArrowheads="1"/>
          </p:cNvSpPr>
          <p:nvPr>
            <p:ph type="title"/>
          </p:nvPr>
        </p:nvSpPr>
        <p:spPr/>
        <p:txBody>
          <a:bodyPr/>
          <a:lstStyle/>
          <a:p>
            <a:r>
              <a:rPr lang="en-US" altLang="en-US"/>
              <a:t>Test Results: Livable Streets</a:t>
            </a:r>
          </a:p>
        </p:txBody>
      </p:sp>
      <p:sp>
        <p:nvSpPr>
          <p:cNvPr id="1268741" name="Text Box 5"/>
          <p:cNvSpPr txBox="1">
            <a:spLocks noChangeArrowheads="1"/>
          </p:cNvSpPr>
          <p:nvPr/>
        </p:nvSpPr>
        <p:spPr bwMode="auto">
          <a:xfrm>
            <a:off x="768350" y="1927225"/>
            <a:ext cx="77533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chemeClr val="bg1"/>
                </a:solidFill>
                <a:latin typeface="Arial" panose="020B0604020202020204" pitchFamily="34" charset="0"/>
              </a:rPr>
              <a:t>Livable street treatments are consistently associated with </a:t>
            </a:r>
            <a:r>
              <a:rPr lang="en-US" altLang="en-US" b="1" i="1" u="sng">
                <a:solidFill>
                  <a:schemeClr val="bg1"/>
                </a:solidFill>
                <a:latin typeface="Arial" panose="020B0604020202020204" pitchFamily="34" charset="0"/>
              </a:rPr>
              <a:t>decreases</a:t>
            </a:r>
            <a:r>
              <a:rPr lang="en-US" altLang="en-US">
                <a:solidFill>
                  <a:schemeClr val="bg1"/>
                </a:solidFill>
                <a:latin typeface="Arial" panose="020B0604020202020204" pitchFamily="34" charset="0"/>
              </a:rPr>
              <a:t> in fixed-object and midblock crashes</a:t>
            </a:r>
          </a:p>
        </p:txBody>
      </p:sp>
      <p:graphicFrame>
        <p:nvGraphicFramePr>
          <p:cNvPr id="1268742" name="Object 6"/>
          <p:cNvGraphicFramePr>
            <a:graphicFrameLocks noChangeAspect="1"/>
          </p:cNvGraphicFramePr>
          <p:nvPr>
            <p:extLst>
              <p:ext uri="{D42A27DB-BD31-4B8C-83A1-F6EECF244321}">
                <p14:modId xmlns:p14="http://schemas.microsoft.com/office/powerpoint/2010/main" val="3423516775"/>
              </p:ext>
            </p:extLst>
          </p:nvPr>
        </p:nvGraphicFramePr>
        <p:xfrm>
          <a:off x="1035050" y="3152775"/>
          <a:ext cx="7607300" cy="3206750"/>
        </p:xfrm>
        <a:graphic>
          <a:graphicData uri="http://schemas.openxmlformats.org/presentationml/2006/ole">
            <mc:AlternateContent xmlns:mc="http://schemas.openxmlformats.org/markup-compatibility/2006">
              <mc:Choice xmlns:v="urn:schemas-microsoft-com:vml" Requires="v">
                <p:oleObj spid="_x0000_s8258" name="Document" r:id="rId4" imgW="5521320" imgH="2327760" progId="Word.Document.8">
                  <p:embed/>
                </p:oleObj>
              </mc:Choice>
              <mc:Fallback>
                <p:oleObj name="Document" r:id="rId4" imgW="5521320" imgH="2327760" progId="Word.Document.8">
                  <p:embed/>
                  <p:pic>
                    <p:nvPicPr>
                      <p:cNvPr id="1268742"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5050" y="3152775"/>
                        <a:ext cx="7607300" cy="320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7428654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2514" name="Rectangle 2"/>
          <p:cNvSpPr>
            <a:spLocks noGrp="1" noChangeArrowheads="1"/>
          </p:cNvSpPr>
          <p:nvPr>
            <p:ph type="title"/>
          </p:nvPr>
        </p:nvSpPr>
        <p:spPr/>
        <p:txBody>
          <a:bodyPr/>
          <a:lstStyle/>
          <a:p>
            <a:r>
              <a:rPr lang="en-US" altLang="en-US" dirty="0" smtClean="0"/>
              <a:t>Livable </a:t>
            </a:r>
            <a:r>
              <a:rPr lang="en-US" altLang="en-US" dirty="0"/>
              <a:t>Streets</a:t>
            </a:r>
          </a:p>
        </p:txBody>
      </p:sp>
      <p:sp>
        <p:nvSpPr>
          <p:cNvPr id="1472515" name="Rectangle 3"/>
          <p:cNvSpPr>
            <a:spLocks noGrp="1" noChangeArrowheads="1"/>
          </p:cNvSpPr>
          <p:nvPr>
            <p:ph type="body" idx="1"/>
          </p:nvPr>
        </p:nvSpPr>
        <p:spPr>
          <a:xfrm>
            <a:off x="935038" y="1852613"/>
            <a:ext cx="4446587" cy="4114800"/>
          </a:xfrm>
        </p:spPr>
        <p:txBody>
          <a:bodyPr/>
          <a:lstStyle/>
          <a:p>
            <a:pPr>
              <a:spcAft>
                <a:spcPct val="30000"/>
              </a:spcAft>
            </a:pPr>
            <a:r>
              <a:rPr lang="en-US" altLang="en-US" sz="2400"/>
              <a:t>None of the livable streets had offsets greater than 4 feet</a:t>
            </a:r>
          </a:p>
          <a:p>
            <a:pPr>
              <a:spcBef>
                <a:spcPct val="15000"/>
              </a:spcBef>
              <a:spcAft>
                <a:spcPct val="30000"/>
              </a:spcAft>
            </a:pPr>
            <a:r>
              <a:rPr lang="en-US" altLang="en-US" sz="2400"/>
              <a:t>Not a single injurious roadside crash on any of the livable street treatments</a:t>
            </a:r>
          </a:p>
          <a:p>
            <a:pPr>
              <a:spcBef>
                <a:spcPct val="15000"/>
              </a:spcBef>
              <a:spcAft>
                <a:spcPct val="30000"/>
              </a:spcAft>
            </a:pPr>
            <a:r>
              <a:rPr lang="en-US" altLang="en-US" sz="2400"/>
              <a:t>Not a single fatality occurred on any of these roadways</a:t>
            </a:r>
          </a:p>
          <a:p>
            <a:endParaRPr lang="en-US" altLang="en-US" sz="2400"/>
          </a:p>
        </p:txBody>
      </p:sp>
      <p:pic>
        <p:nvPicPr>
          <p:cNvPr id="1472516" name="Picture 4" descr="Downtown SR15 DeLand_Roadsi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0575" y="3849688"/>
            <a:ext cx="2660650" cy="2498725"/>
          </a:xfrm>
          <a:prstGeom prst="rect">
            <a:avLst/>
          </a:prstGeom>
          <a:noFill/>
          <a:extLst>
            <a:ext uri="{909E8E84-426E-40DD-AFC4-6F175D3DCCD1}">
              <a14:hiddenFill xmlns:a14="http://schemas.microsoft.com/office/drawing/2010/main">
                <a:solidFill>
                  <a:srgbClr val="FFFFFF"/>
                </a:solidFill>
              </a14:hiddenFill>
            </a:ext>
          </a:extLst>
        </p:spPr>
      </p:pic>
      <p:pic>
        <p:nvPicPr>
          <p:cNvPr id="1472517" name="Picture 5" descr="SR15 Stetson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43588" y="1844675"/>
            <a:ext cx="2716212" cy="1933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05658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354807"/>
            <a:ext cx="9144000" cy="838200"/>
          </a:xfrm>
        </p:spPr>
        <p:txBody>
          <a:bodyPr/>
          <a:lstStyle/>
          <a:p>
            <a:pPr algn="ctr" eaLnBrk="1" hangingPunct="1"/>
            <a:r>
              <a:rPr lang="en-US" altLang="en-US" dirty="0" smtClean="0"/>
              <a:t>A Systems Approach:                                        </a:t>
            </a:r>
            <a:r>
              <a:rPr lang="en-US" altLang="en-US" dirty="0" smtClean="0">
                <a:solidFill>
                  <a:schemeClr val="bg1"/>
                </a:solidFill>
                <a:latin typeface="+mn-lt"/>
              </a:rPr>
              <a:t>Systematic Crash Reconstruction</a:t>
            </a:r>
          </a:p>
        </p:txBody>
      </p:sp>
      <p:pic>
        <p:nvPicPr>
          <p:cNvPr id="26627" name="Picture 3" descr="Pole Cras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950" y="1787525"/>
            <a:ext cx="4702175" cy="379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Text Box 4"/>
          <p:cNvSpPr txBox="1">
            <a:spLocks noChangeArrowheads="1"/>
          </p:cNvSpPr>
          <p:nvPr/>
        </p:nvSpPr>
        <p:spPr bwMode="auto">
          <a:xfrm>
            <a:off x="320675" y="5653088"/>
            <a:ext cx="47974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bg1"/>
                </a:solidFill>
                <a:latin typeface="Arial" panose="020B0604020202020204" pitchFamily="34" charset="0"/>
                <a:cs typeface="Arial" panose="020B0604020202020204" pitchFamily="34" charset="0"/>
              </a:defRPr>
            </a:lvl1pPr>
            <a:lvl2pPr marL="742950" indent="-285750" eaLnBrk="0" hangingPunct="0">
              <a:defRPr b="1">
                <a:solidFill>
                  <a:schemeClr val="bg1"/>
                </a:solidFill>
                <a:latin typeface="Arial" panose="020B0604020202020204" pitchFamily="34" charset="0"/>
                <a:cs typeface="Arial" panose="020B0604020202020204" pitchFamily="34" charset="0"/>
              </a:defRPr>
            </a:lvl2pPr>
            <a:lvl3pPr marL="1143000" indent="-228600" eaLnBrk="0" hangingPunct="0">
              <a:defRPr b="1">
                <a:solidFill>
                  <a:schemeClr val="bg1"/>
                </a:solidFill>
                <a:latin typeface="Arial" panose="020B0604020202020204" pitchFamily="34" charset="0"/>
                <a:cs typeface="Arial" panose="020B0604020202020204" pitchFamily="34" charset="0"/>
              </a:defRPr>
            </a:lvl3pPr>
            <a:lvl4pPr marL="1600200" indent="-228600" eaLnBrk="0" hangingPunct="0">
              <a:defRPr b="1">
                <a:solidFill>
                  <a:schemeClr val="bg1"/>
                </a:solidFill>
                <a:latin typeface="Arial" panose="020B0604020202020204" pitchFamily="34" charset="0"/>
                <a:cs typeface="Arial" panose="020B0604020202020204" pitchFamily="34" charset="0"/>
              </a:defRPr>
            </a:lvl4pPr>
            <a:lvl5pPr marL="2057400" indent="-228600" eaLnBrk="0" hangingPunct="0">
              <a:defRPr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bg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dirty="0" smtClean="0"/>
              <a:t>Illustrative </a:t>
            </a:r>
            <a:r>
              <a:rPr lang="en-US" altLang="en-US" sz="2000" dirty="0"/>
              <a:t>Urban Fixed-Object  Crash</a:t>
            </a:r>
          </a:p>
        </p:txBody>
      </p:sp>
      <p:sp>
        <p:nvSpPr>
          <p:cNvPr id="1585157" name="Rectangle 5"/>
          <p:cNvSpPr>
            <a:spLocks noChangeArrowheads="1"/>
          </p:cNvSpPr>
          <p:nvPr/>
        </p:nvSpPr>
        <p:spPr bwMode="auto">
          <a:xfrm>
            <a:off x="5180013" y="2914650"/>
            <a:ext cx="3630612"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bg1"/>
                </a:solidFill>
                <a:latin typeface="Arial" panose="020B0604020202020204" pitchFamily="34" charset="0"/>
                <a:cs typeface="Arial" panose="020B0604020202020204" pitchFamily="34" charset="0"/>
              </a:defRPr>
            </a:lvl1pPr>
            <a:lvl2pPr marL="742950" indent="-285750" eaLnBrk="0" hangingPunct="0">
              <a:defRPr b="1">
                <a:solidFill>
                  <a:schemeClr val="bg1"/>
                </a:solidFill>
                <a:latin typeface="Arial" panose="020B0604020202020204" pitchFamily="34" charset="0"/>
                <a:cs typeface="Arial" panose="020B0604020202020204" pitchFamily="34" charset="0"/>
              </a:defRPr>
            </a:lvl2pPr>
            <a:lvl3pPr marL="1143000" indent="-228600" eaLnBrk="0" hangingPunct="0">
              <a:defRPr b="1">
                <a:solidFill>
                  <a:schemeClr val="bg1"/>
                </a:solidFill>
                <a:latin typeface="Arial" panose="020B0604020202020204" pitchFamily="34" charset="0"/>
                <a:cs typeface="Arial" panose="020B0604020202020204" pitchFamily="34" charset="0"/>
              </a:defRPr>
            </a:lvl3pPr>
            <a:lvl4pPr marL="1600200" indent="-228600" eaLnBrk="0" hangingPunct="0">
              <a:defRPr b="1">
                <a:solidFill>
                  <a:schemeClr val="bg1"/>
                </a:solidFill>
                <a:latin typeface="Arial" panose="020B0604020202020204" pitchFamily="34" charset="0"/>
                <a:cs typeface="Arial" panose="020B0604020202020204" pitchFamily="34" charset="0"/>
              </a:defRPr>
            </a:lvl4pPr>
            <a:lvl5pPr marL="2057400" indent="-228600" eaLnBrk="0" hangingPunct="0">
              <a:defRPr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bg1"/>
                </a:solidFill>
                <a:latin typeface="Arial" panose="020B0604020202020204" pitchFamily="34" charset="0"/>
                <a:cs typeface="Arial" panose="020B0604020202020204" pitchFamily="34" charset="0"/>
              </a:defRPr>
            </a:lvl9pPr>
          </a:lstStyle>
          <a:p>
            <a:pPr algn="l" eaLnBrk="1" hangingPunct="1">
              <a:spcBef>
                <a:spcPct val="35000"/>
              </a:spcBef>
              <a:spcAft>
                <a:spcPct val="20000"/>
              </a:spcAft>
              <a:buFontTx/>
              <a:buChar char="•"/>
            </a:pPr>
            <a:r>
              <a:rPr lang="en-US" altLang="en-US" sz="2200" u="sng" dirty="0"/>
              <a:t>83%</a:t>
            </a:r>
            <a:r>
              <a:rPr lang="en-US" altLang="en-US" sz="2200" dirty="0"/>
              <a:t> of tree and pole crashes occurred behind an intersection or driveway on higher-speed roadway sections.</a:t>
            </a:r>
          </a:p>
        </p:txBody>
      </p:sp>
      <p:grpSp>
        <p:nvGrpSpPr>
          <p:cNvPr id="2" name="Group 6"/>
          <p:cNvGrpSpPr>
            <a:grpSpLocks/>
          </p:cNvGrpSpPr>
          <p:nvPr/>
        </p:nvGrpSpPr>
        <p:grpSpPr bwMode="auto">
          <a:xfrm>
            <a:off x="2239963" y="3608388"/>
            <a:ext cx="1395412" cy="1812925"/>
            <a:chOff x="4830" y="4245"/>
            <a:chExt cx="2820" cy="2970"/>
          </a:xfrm>
        </p:grpSpPr>
        <p:sp>
          <p:nvSpPr>
            <p:cNvPr id="26632" name="Arc 7"/>
            <p:cNvSpPr>
              <a:spLocks/>
            </p:cNvSpPr>
            <p:nvPr/>
          </p:nvSpPr>
          <p:spPr bwMode="auto">
            <a:xfrm flipH="1">
              <a:off x="4830" y="5040"/>
              <a:ext cx="2610" cy="2175"/>
            </a:xfrm>
            <a:custGeom>
              <a:avLst/>
              <a:gdLst>
                <a:gd name="T0" fmla="*/ 0 w 21600"/>
                <a:gd name="T1" fmla="*/ 0 h 20807"/>
                <a:gd name="T2" fmla="*/ 1 w 21600"/>
                <a:gd name="T3" fmla="*/ 0 h 20807"/>
                <a:gd name="T4" fmla="*/ 0 w 21600"/>
                <a:gd name="T5" fmla="*/ 0 h 20807"/>
                <a:gd name="T6" fmla="*/ 0 60000 65536"/>
                <a:gd name="T7" fmla="*/ 0 60000 65536"/>
                <a:gd name="T8" fmla="*/ 0 60000 65536"/>
                <a:gd name="T9" fmla="*/ 0 w 21600"/>
                <a:gd name="T10" fmla="*/ 0 h 20807"/>
                <a:gd name="T11" fmla="*/ 21600 w 21600"/>
                <a:gd name="T12" fmla="*/ 20807 h 20807"/>
              </a:gdLst>
              <a:ahLst/>
              <a:cxnLst>
                <a:cxn ang="T6">
                  <a:pos x="T0" y="T1"/>
                </a:cxn>
                <a:cxn ang="T7">
                  <a:pos x="T2" y="T3"/>
                </a:cxn>
                <a:cxn ang="T8">
                  <a:pos x="T4" y="T5"/>
                </a:cxn>
              </a:cxnLst>
              <a:rect l="T9" t="T10" r="T11" b="T12"/>
              <a:pathLst>
                <a:path w="21600" h="20807" fill="none" extrusionOk="0">
                  <a:moveTo>
                    <a:pt x="5799" y="0"/>
                  </a:moveTo>
                  <a:cubicBezTo>
                    <a:pt x="15139" y="2603"/>
                    <a:pt x="21600" y="11111"/>
                    <a:pt x="21600" y="20807"/>
                  </a:cubicBezTo>
                </a:path>
                <a:path w="21600" h="20807" stroke="0" extrusionOk="0">
                  <a:moveTo>
                    <a:pt x="5799" y="0"/>
                  </a:moveTo>
                  <a:cubicBezTo>
                    <a:pt x="15139" y="2603"/>
                    <a:pt x="21600" y="11111"/>
                    <a:pt x="21600" y="20807"/>
                  </a:cubicBezTo>
                  <a:lnTo>
                    <a:pt x="0" y="20807"/>
                  </a:lnTo>
                  <a:close/>
                </a:path>
              </a:pathLst>
            </a:custGeom>
            <a:noFill/>
            <a:ln w="50800">
              <a:solidFill>
                <a:srgbClr val="FF0000"/>
              </a:solidFill>
              <a:round/>
              <a:headEnd type="triangle" w="med" len="me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33" name="Oval 8"/>
            <p:cNvSpPr>
              <a:spLocks noChangeArrowheads="1"/>
            </p:cNvSpPr>
            <p:nvPr/>
          </p:nvSpPr>
          <p:spPr bwMode="auto">
            <a:xfrm>
              <a:off x="6840" y="4245"/>
              <a:ext cx="810" cy="1110"/>
            </a:xfrm>
            <a:prstGeom prst="ellipse">
              <a:avLst/>
            </a:prstGeom>
            <a:noFill/>
            <a:ln w="508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1">
                  <a:solidFill>
                    <a:schemeClr val="bg1"/>
                  </a:solidFill>
                  <a:latin typeface="Arial" panose="020B0604020202020204" pitchFamily="34" charset="0"/>
                  <a:cs typeface="Arial" panose="020B0604020202020204" pitchFamily="34" charset="0"/>
                </a:defRPr>
              </a:lvl1pPr>
              <a:lvl2pPr marL="742950" indent="-285750" eaLnBrk="0" hangingPunct="0">
                <a:defRPr b="1">
                  <a:solidFill>
                    <a:schemeClr val="bg1"/>
                  </a:solidFill>
                  <a:latin typeface="Arial" panose="020B0604020202020204" pitchFamily="34" charset="0"/>
                  <a:cs typeface="Arial" panose="020B0604020202020204" pitchFamily="34" charset="0"/>
                </a:defRPr>
              </a:lvl2pPr>
              <a:lvl3pPr marL="1143000" indent="-228600" eaLnBrk="0" hangingPunct="0">
                <a:defRPr b="1">
                  <a:solidFill>
                    <a:schemeClr val="bg1"/>
                  </a:solidFill>
                  <a:latin typeface="Arial" panose="020B0604020202020204" pitchFamily="34" charset="0"/>
                  <a:cs typeface="Arial" panose="020B0604020202020204" pitchFamily="34" charset="0"/>
                </a:defRPr>
              </a:lvl3pPr>
              <a:lvl4pPr marL="1600200" indent="-228600" eaLnBrk="0" hangingPunct="0">
                <a:defRPr b="1">
                  <a:solidFill>
                    <a:schemeClr val="bg1"/>
                  </a:solidFill>
                  <a:latin typeface="Arial" panose="020B0604020202020204" pitchFamily="34" charset="0"/>
                  <a:cs typeface="Arial" panose="020B0604020202020204" pitchFamily="34" charset="0"/>
                </a:defRPr>
              </a:lvl4pPr>
              <a:lvl5pPr marL="2057400" indent="-228600" eaLnBrk="0" hangingPunct="0">
                <a:defRPr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bg1"/>
                  </a:solidFill>
                  <a:latin typeface="Arial" panose="020B0604020202020204" pitchFamily="34" charset="0"/>
                  <a:cs typeface="Arial" panose="020B0604020202020204" pitchFamily="34" charset="0"/>
                </a:defRPr>
              </a:lvl9pPr>
            </a:lstStyle>
            <a:p>
              <a:pPr eaLnBrk="1" hangingPunct="1"/>
              <a:endParaRPr lang="en-US" altLang="en-US"/>
            </a:p>
          </p:txBody>
        </p:sp>
      </p:grpSp>
      <p:sp>
        <p:nvSpPr>
          <p:cNvPr id="26631" name="Rectangle 10"/>
          <p:cNvSpPr>
            <a:spLocks noChangeArrowheads="1"/>
          </p:cNvSpPr>
          <p:nvPr/>
        </p:nvSpPr>
        <p:spPr bwMode="auto">
          <a:xfrm>
            <a:off x="5205413" y="1725613"/>
            <a:ext cx="3713162"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bg1"/>
                </a:solidFill>
                <a:latin typeface="Arial" panose="020B0604020202020204" pitchFamily="34" charset="0"/>
                <a:cs typeface="Arial" panose="020B0604020202020204" pitchFamily="34" charset="0"/>
              </a:defRPr>
            </a:lvl1pPr>
            <a:lvl2pPr marL="742950" indent="-285750" eaLnBrk="0" hangingPunct="0">
              <a:defRPr b="1">
                <a:solidFill>
                  <a:schemeClr val="bg1"/>
                </a:solidFill>
                <a:latin typeface="Arial" panose="020B0604020202020204" pitchFamily="34" charset="0"/>
                <a:cs typeface="Arial" panose="020B0604020202020204" pitchFamily="34" charset="0"/>
              </a:defRPr>
            </a:lvl2pPr>
            <a:lvl3pPr marL="1143000" indent="-228600" eaLnBrk="0" hangingPunct="0">
              <a:defRPr b="1">
                <a:solidFill>
                  <a:schemeClr val="bg1"/>
                </a:solidFill>
                <a:latin typeface="Arial" panose="020B0604020202020204" pitchFamily="34" charset="0"/>
                <a:cs typeface="Arial" panose="020B0604020202020204" pitchFamily="34" charset="0"/>
              </a:defRPr>
            </a:lvl3pPr>
            <a:lvl4pPr marL="1600200" indent="-228600" eaLnBrk="0" hangingPunct="0">
              <a:defRPr b="1">
                <a:solidFill>
                  <a:schemeClr val="bg1"/>
                </a:solidFill>
                <a:latin typeface="Arial" panose="020B0604020202020204" pitchFamily="34" charset="0"/>
                <a:cs typeface="Arial" panose="020B0604020202020204" pitchFamily="34" charset="0"/>
              </a:defRPr>
            </a:lvl4pPr>
            <a:lvl5pPr marL="2057400" indent="-228600" eaLnBrk="0" hangingPunct="0">
              <a:defRPr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bg1"/>
                </a:solidFill>
                <a:latin typeface="Arial" panose="020B0604020202020204" pitchFamily="34" charset="0"/>
                <a:cs typeface="Arial" panose="020B0604020202020204" pitchFamily="34" charset="0"/>
              </a:defRPr>
            </a:lvl9pPr>
          </a:lstStyle>
          <a:p>
            <a:pPr algn="l" eaLnBrk="1" hangingPunct="1">
              <a:spcBef>
                <a:spcPct val="35000"/>
              </a:spcBef>
              <a:spcAft>
                <a:spcPct val="20000"/>
              </a:spcAft>
              <a:buFontTx/>
              <a:buChar char="•"/>
            </a:pPr>
            <a:r>
              <a:rPr lang="en-US" altLang="en-US" sz="2200" dirty="0"/>
              <a:t>Field examination (Florida) of roadside crash locations:</a:t>
            </a:r>
          </a:p>
        </p:txBody>
      </p:sp>
    </p:spTree>
    <p:extLst>
      <p:ext uri="{BB962C8B-B14F-4D97-AF65-F5344CB8AC3E}">
        <p14:creationId xmlns:p14="http://schemas.microsoft.com/office/powerpoint/2010/main" val="39405232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15851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5157"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4"/>
          <p:cNvSpPr txBox="1">
            <a:spLocks noChangeArrowheads="1"/>
          </p:cNvSpPr>
          <p:nvPr/>
        </p:nvSpPr>
        <p:spPr bwMode="auto">
          <a:xfrm>
            <a:off x="320675" y="5653088"/>
            <a:ext cx="4797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bg1"/>
                </a:solidFill>
                <a:latin typeface="Arial" panose="020B0604020202020204" pitchFamily="34" charset="0"/>
                <a:cs typeface="Arial" panose="020B0604020202020204" pitchFamily="34" charset="0"/>
              </a:defRPr>
            </a:lvl1pPr>
            <a:lvl2pPr marL="742950" indent="-285750" eaLnBrk="0" hangingPunct="0">
              <a:defRPr b="1">
                <a:solidFill>
                  <a:schemeClr val="bg1"/>
                </a:solidFill>
                <a:latin typeface="Arial" panose="020B0604020202020204" pitchFamily="34" charset="0"/>
                <a:cs typeface="Arial" panose="020B0604020202020204" pitchFamily="34" charset="0"/>
              </a:defRPr>
            </a:lvl2pPr>
            <a:lvl3pPr marL="1143000" indent="-228600" eaLnBrk="0" hangingPunct="0">
              <a:defRPr b="1">
                <a:solidFill>
                  <a:schemeClr val="bg1"/>
                </a:solidFill>
                <a:latin typeface="Arial" panose="020B0604020202020204" pitchFamily="34" charset="0"/>
                <a:cs typeface="Arial" panose="020B0604020202020204" pitchFamily="34" charset="0"/>
              </a:defRPr>
            </a:lvl3pPr>
            <a:lvl4pPr marL="1600200" indent="-228600" eaLnBrk="0" hangingPunct="0">
              <a:defRPr b="1">
                <a:solidFill>
                  <a:schemeClr val="bg1"/>
                </a:solidFill>
                <a:latin typeface="Arial" panose="020B0604020202020204" pitchFamily="34" charset="0"/>
                <a:cs typeface="Arial" panose="020B0604020202020204" pitchFamily="34" charset="0"/>
              </a:defRPr>
            </a:lvl4pPr>
            <a:lvl5pPr marL="2057400" indent="-228600" eaLnBrk="0" hangingPunct="0">
              <a:defRPr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bg1"/>
                </a:solidFill>
                <a:latin typeface="Arial" panose="020B0604020202020204" pitchFamily="34" charset="0"/>
                <a:cs typeface="Arial" panose="020B0604020202020204" pitchFamily="34" charset="0"/>
              </a:defRPr>
            </a:lvl9pPr>
          </a:lstStyle>
          <a:p>
            <a:pPr eaLnBrk="1" hangingPunct="1">
              <a:spcBef>
                <a:spcPct val="50000"/>
              </a:spcBef>
            </a:pPr>
            <a:r>
              <a:rPr lang="en-US" altLang="en-US"/>
              <a:t>Representative Urban Fixed-Object  Crash</a:t>
            </a:r>
          </a:p>
        </p:txBody>
      </p:sp>
      <p:sp>
        <p:nvSpPr>
          <p:cNvPr id="27651" name="Text Box 8"/>
          <p:cNvSpPr txBox="1">
            <a:spLocks noChangeArrowheads="1"/>
          </p:cNvSpPr>
          <p:nvPr/>
        </p:nvSpPr>
        <p:spPr bwMode="auto">
          <a:xfrm>
            <a:off x="5341938" y="1654175"/>
            <a:ext cx="3502025"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b="1">
                <a:solidFill>
                  <a:schemeClr val="bg1"/>
                </a:solidFill>
                <a:latin typeface="Arial" panose="020B0604020202020204" pitchFamily="34" charset="0"/>
                <a:cs typeface="Arial" panose="020B0604020202020204" pitchFamily="34" charset="0"/>
              </a:defRPr>
            </a:lvl1pPr>
            <a:lvl2pPr marL="742950" indent="-285750" eaLnBrk="0" hangingPunct="0">
              <a:defRPr b="1">
                <a:solidFill>
                  <a:schemeClr val="bg1"/>
                </a:solidFill>
                <a:latin typeface="Arial" panose="020B0604020202020204" pitchFamily="34" charset="0"/>
                <a:cs typeface="Arial" panose="020B0604020202020204" pitchFamily="34" charset="0"/>
              </a:defRPr>
            </a:lvl2pPr>
            <a:lvl3pPr marL="1143000" indent="-228600" eaLnBrk="0" hangingPunct="0">
              <a:defRPr b="1">
                <a:solidFill>
                  <a:schemeClr val="bg1"/>
                </a:solidFill>
                <a:latin typeface="Arial" panose="020B0604020202020204" pitchFamily="34" charset="0"/>
                <a:cs typeface="Arial" panose="020B0604020202020204" pitchFamily="34" charset="0"/>
              </a:defRPr>
            </a:lvl3pPr>
            <a:lvl4pPr marL="1600200" indent="-228600" eaLnBrk="0" hangingPunct="0">
              <a:defRPr b="1">
                <a:solidFill>
                  <a:schemeClr val="bg1"/>
                </a:solidFill>
                <a:latin typeface="Arial" panose="020B0604020202020204" pitchFamily="34" charset="0"/>
                <a:cs typeface="Arial" panose="020B0604020202020204" pitchFamily="34" charset="0"/>
              </a:defRPr>
            </a:lvl4pPr>
            <a:lvl5pPr marL="2057400" indent="-228600" eaLnBrk="0" hangingPunct="0">
              <a:defRPr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bg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200" u="sng" dirty="0"/>
              <a:t>Systematic Pattern:</a:t>
            </a:r>
          </a:p>
          <a:p>
            <a:pPr algn="l" eaLnBrk="1" hangingPunct="1">
              <a:spcBef>
                <a:spcPct val="50000"/>
              </a:spcBef>
              <a:buFontTx/>
              <a:buChar char="•"/>
            </a:pPr>
            <a:r>
              <a:rPr lang="en-US" altLang="en-US" sz="2000" dirty="0"/>
              <a:t>Higher operating speeds along primary arterial</a:t>
            </a:r>
          </a:p>
          <a:p>
            <a:pPr algn="l" eaLnBrk="1" hangingPunct="1">
              <a:spcBef>
                <a:spcPct val="50000"/>
              </a:spcBef>
              <a:buFontTx/>
              <a:buChar char="•"/>
            </a:pPr>
            <a:r>
              <a:rPr lang="en-US" altLang="en-US" sz="2000" dirty="0" smtClean="0"/>
              <a:t>Driver attempt </a:t>
            </a:r>
            <a:r>
              <a:rPr lang="en-US" altLang="en-US" sz="2000" dirty="0"/>
              <a:t>to turn onto a driveway or side street at higher </a:t>
            </a:r>
            <a:r>
              <a:rPr lang="en-US" altLang="en-US" sz="2000" dirty="0" smtClean="0"/>
              <a:t>speeds</a:t>
            </a:r>
            <a:endParaRPr lang="en-US" altLang="en-US" sz="2000" dirty="0"/>
          </a:p>
          <a:p>
            <a:pPr algn="l" eaLnBrk="1" hangingPunct="1">
              <a:spcBef>
                <a:spcPct val="50000"/>
              </a:spcBef>
              <a:buFontTx/>
              <a:buChar char="•"/>
            </a:pPr>
            <a:r>
              <a:rPr lang="en-US" altLang="en-US" sz="2000" dirty="0" smtClean="0"/>
              <a:t>Approach speed results in a roadside encroachments across the adjacent driveway or side street </a:t>
            </a:r>
            <a:endParaRPr lang="en-US" altLang="en-US" sz="2000" dirty="0"/>
          </a:p>
        </p:txBody>
      </p:sp>
      <p:sp>
        <p:nvSpPr>
          <p:cNvPr id="27652" name="Rectangle 2"/>
          <p:cNvSpPr>
            <a:spLocks noGrp="1" noChangeArrowheads="1"/>
          </p:cNvSpPr>
          <p:nvPr>
            <p:ph type="title"/>
          </p:nvPr>
        </p:nvSpPr>
        <p:spPr>
          <a:xfrm>
            <a:off x="0" y="633413"/>
            <a:ext cx="9144000" cy="838200"/>
          </a:xfrm>
        </p:spPr>
        <p:txBody>
          <a:bodyPr/>
          <a:lstStyle/>
          <a:p>
            <a:pPr algn="ctr" eaLnBrk="1" hangingPunct="1"/>
            <a:r>
              <a:rPr lang="en-US" altLang="en-US" dirty="0" smtClean="0"/>
              <a:t>Urban Roadside Crashes</a:t>
            </a:r>
          </a:p>
        </p:txBody>
      </p:sp>
      <p:pic>
        <p:nvPicPr>
          <p:cNvPr id="27653" name="Picture 3" descr="Pole Cras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950" y="1787525"/>
            <a:ext cx="4702175" cy="379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654" name="Group 6"/>
          <p:cNvGrpSpPr>
            <a:grpSpLocks/>
          </p:cNvGrpSpPr>
          <p:nvPr/>
        </p:nvGrpSpPr>
        <p:grpSpPr bwMode="auto">
          <a:xfrm>
            <a:off x="2239963" y="3608388"/>
            <a:ext cx="1395412" cy="1812925"/>
            <a:chOff x="4830" y="4245"/>
            <a:chExt cx="2820" cy="2970"/>
          </a:xfrm>
        </p:grpSpPr>
        <p:sp>
          <p:nvSpPr>
            <p:cNvPr id="27655" name="Arc 7"/>
            <p:cNvSpPr>
              <a:spLocks/>
            </p:cNvSpPr>
            <p:nvPr/>
          </p:nvSpPr>
          <p:spPr bwMode="auto">
            <a:xfrm flipH="1">
              <a:off x="4830" y="5040"/>
              <a:ext cx="2610" cy="2175"/>
            </a:xfrm>
            <a:custGeom>
              <a:avLst/>
              <a:gdLst>
                <a:gd name="T0" fmla="*/ 0 w 21600"/>
                <a:gd name="T1" fmla="*/ 0 h 20807"/>
                <a:gd name="T2" fmla="*/ 1 w 21600"/>
                <a:gd name="T3" fmla="*/ 0 h 20807"/>
                <a:gd name="T4" fmla="*/ 0 w 21600"/>
                <a:gd name="T5" fmla="*/ 0 h 20807"/>
                <a:gd name="T6" fmla="*/ 0 60000 65536"/>
                <a:gd name="T7" fmla="*/ 0 60000 65536"/>
                <a:gd name="T8" fmla="*/ 0 60000 65536"/>
                <a:gd name="T9" fmla="*/ 0 w 21600"/>
                <a:gd name="T10" fmla="*/ 0 h 20807"/>
                <a:gd name="T11" fmla="*/ 21600 w 21600"/>
                <a:gd name="T12" fmla="*/ 20807 h 20807"/>
              </a:gdLst>
              <a:ahLst/>
              <a:cxnLst>
                <a:cxn ang="T6">
                  <a:pos x="T0" y="T1"/>
                </a:cxn>
                <a:cxn ang="T7">
                  <a:pos x="T2" y="T3"/>
                </a:cxn>
                <a:cxn ang="T8">
                  <a:pos x="T4" y="T5"/>
                </a:cxn>
              </a:cxnLst>
              <a:rect l="T9" t="T10" r="T11" b="T12"/>
              <a:pathLst>
                <a:path w="21600" h="20807" fill="none" extrusionOk="0">
                  <a:moveTo>
                    <a:pt x="5799" y="0"/>
                  </a:moveTo>
                  <a:cubicBezTo>
                    <a:pt x="15139" y="2603"/>
                    <a:pt x="21600" y="11111"/>
                    <a:pt x="21600" y="20807"/>
                  </a:cubicBezTo>
                </a:path>
                <a:path w="21600" h="20807" stroke="0" extrusionOk="0">
                  <a:moveTo>
                    <a:pt x="5799" y="0"/>
                  </a:moveTo>
                  <a:cubicBezTo>
                    <a:pt x="15139" y="2603"/>
                    <a:pt x="21600" y="11111"/>
                    <a:pt x="21600" y="20807"/>
                  </a:cubicBezTo>
                  <a:lnTo>
                    <a:pt x="0" y="20807"/>
                  </a:lnTo>
                  <a:close/>
                </a:path>
              </a:pathLst>
            </a:custGeom>
            <a:noFill/>
            <a:ln w="50800">
              <a:solidFill>
                <a:srgbClr val="FF0000"/>
              </a:solidFill>
              <a:round/>
              <a:headEnd type="triangle" w="med" len="me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56" name="Oval 8"/>
            <p:cNvSpPr>
              <a:spLocks noChangeArrowheads="1"/>
            </p:cNvSpPr>
            <p:nvPr/>
          </p:nvSpPr>
          <p:spPr bwMode="auto">
            <a:xfrm>
              <a:off x="6840" y="4245"/>
              <a:ext cx="810" cy="1110"/>
            </a:xfrm>
            <a:prstGeom prst="ellipse">
              <a:avLst/>
            </a:prstGeom>
            <a:noFill/>
            <a:ln w="508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1">
                  <a:solidFill>
                    <a:schemeClr val="bg1"/>
                  </a:solidFill>
                  <a:latin typeface="Arial" panose="020B0604020202020204" pitchFamily="34" charset="0"/>
                  <a:cs typeface="Arial" panose="020B0604020202020204" pitchFamily="34" charset="0"/>
                </a:defRPr>
              </a:lvl1pPr>
              <a:lvl2pPr marL="742950" indent="-285750" eaLnBrk="0" hangingPunct="0">
                <a:defRPr b="1">
                  <a:solidFill>
                    <a:schemeClr val="bg1"/>
                  </a:solidFill>
                  <a:latin typeface="Arial" panose="020B0604020202020204" pitchFamily="34" charset="0"/>
                  <a:cs typeface="Arial" panose="020B0604020202020204" pitchFamily="34" charset="0"/>
                </a:defRPr>
              </a:lvl2pPr>
              <a:lvl3pPr marL="1143000" indent="-228600" eaLnBrk="0" hangingPunct="0">
                <a:defRPr b="1">
                  <a:solidFill>
                    <a:schemeClr val="bg1"/>
                  </a:solidFill>
                  <a:latin typeface="Arial" panose="020B0604020202020204" pitchFamily="34" charset="0"/>
                  <a:cs typeface="Arial" panose="020B0604020202020204" pitchFamily="34" charset="0"/>
                </a:defRPr>
              </a:lvl3pPr>
              <a:lvl4pPr marL="1600200" indent="-228600" eaLnBrk="0" hangingPunct="0">
                <a:defRPr b="1">
                  <a:solidFill>
                    <a:schemeClr val="bg1"/>
                  </a:solidFill>
                  <a:latin typeface="Arial" panose="020B0604020202020204" pitchFamily="34" charset="0"/>
                  <a:cs typeface="Arial" panose="020B0604020202020204" pitchFamily="34" charset="0"/>
                </a:defRPr>
              </a:lvl4pPr>
              <a:lvl5pPr marL="2057400" indent="-228600" eaLnBrk="0" hangingPunct="0">
                <a:defRPr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bg1"/>
                  </a:solidFill>
                  <a:latin typeface="Arial" panose="020B0604020202020204" pitchFamily="34" charset="0"/>
                  <a:cs typeface="Arial" panose="020B0604020202020204" pitchFamily="34" charset="0"/>
                </a:defRPr>
              </a:lvl9pPr>
            </a:lstStyle>
            <a:p>
              <a:pPr eaLnBrk="1" hangingPunct="1"/>
              <a:endParaRPr lang="en-US" altLang="en-US"/>
            </a:p>
          </p:txBody>
        </p:sp>
      </p:grpSp>
    </p:spTree>
    <p:extLst>
      <p:ext uri="{BB962C8B-B14F-4D97-AF65-F5344CB8AC3E}">
        <p14:creationId xmlns:p14="http://schemas.microsoft.com/office/powerpoint/2010/main" val="3465801588"/>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8"/>
          <p:cNvSpPr txBox="1">
            <a:spLocks noChangeArrowheads="1"/>
          </p:cNvSpPr>
          <p:nvPr/>
        </p:nvSpPr>
        <p:spPr bwMode="auto">
          <a:xfrm>
            <a:off x="5341938" y="1654175"/>
            <a:ext cx="3502025" cy="335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b="1">
                <a:solidFill>
                  <a:schemeClr val="bg1"/>
                </a:solidFill>
                <a:latin typeface="Arial" panose="020B0604020202020204" pitchFamily="34" charset="0"/>
                <a:cs typeface="Arial" panose="020B0604020202020204" pitchFamily="34" charset="0"/>
              </a:defRPr>
            </a:lvl1pPr>
            <a:lvl2pPr marL="742950" indent="-285750" eaLnBrk="0" hangingPunct="0">
              <a:defRPr b="1">
                <a:solidFill>
                  <a:schemeClr val="bg1"/>
                </a:solidFill>
                <a:latin typeface="Arial" panose="020B0604020202020204" pitchFamily="34" charset="0"/>
                <a:cs typeface="Arial" panose="020B0604020202020204" pitchFamily="34" charset="0"/>
              </a:defRPr>
            </a:lvl2pPr>
            <a:lvl3pPr marL="1143000" indent="-228600" eaLnBrk="0" hangingPunct="0">
              <a:defRPr b="1">
                <a:solidFill>
                  <a:schemeClr val="bg1"/>
                </a:solidFill>
                <a:latin typeface="Arial" panose="020B0604020202020204" pitchFamily="34" charset="0"/>
                <a:cs typeface="Arial" panose="020B0604020202020204" pitchFamily="34" charset="0"/>
              </a:defRPr>
            </a:lvl3pPr>
            <a:lvl4pPr marL="1600200" indent="-228600" eaLnBrk="0" hangingPunct="0">
              <a:defRPr b="1">
                <a:solidFill>
                  <a:schemeClr val="bg1"/>
                </a:solidFill>
                <a:latin typeface="Arial" panose="020B0604020202020204" pitchFamily="34" charset="0"/>
                <a:cs typeface="Arial" panose="020B0604020202020204" pitchFamily="34" charset="0"/>
              </a:defRPr>
            </a:lvl4pPr>
            <a:lvl5pPr marL="2057400" indent="-228600" eaLnBrk="0" hangingPunct="0">
              <a:defRPr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bg1"/>
                </a:solidFill>
                <a:latin typeface="Arial" panose="020B0604020202020204" pitchFamily="34" charset="0"/>
                <a:cs typeface="Arial" panose="020B0604020202020204" pitchFamily="34" charset="0"/>
              </a:defRPr>
            </a:lvl9pPr>
          </a:lstStyle>
          <a:p>
            <a:pPr algn="l" eaLnBrk="1" hangingPunct="1">
              <a:spcBef>
                <a:spcPct val="50000"/>
              </a:spcBef>
            </a:pPr>
            <a:r>
              <a:rPr lang="en-US" altLang="en-US" sz="2200" u="sng" dirty="0" smtClean="0"/>
              <a:t>Organizational Factors</a:t>
            </a:r>
            <a:endParaRPr lang="en-US" altLang="en-US" sz="2200" u="sng" dirty="0"/>
          </a:p>
          <a:p>
            <a:pPr algn="l" eaLnBrk="1" hangingPunct="1">
              <a:spcBef>
                <a:spcPct val="50000"/>
              </a:spcBef>
              <a:buFontTx/>
              <a:buChar char="•"/>
            </a:pPr>
            <a:r>
              <a:rPr lang="en-US" altLang="en-US" sz="2000" dirty="0" smtClean="0"/>
              <a:t>Functional Classification</a:t>
            </a:r>
          </a:p>
          <a:p>
            <a:pPr algn="l" eaLnBrk="1" hangingPunct="1">
              <a:spcBef>
                <a:spcPct val="50000"/>
              </a:spcBef>
              <a:buFontTx/>
              <a:buChar char="•"/>
            </a:pPr>
            <a:r>
              <a:rPr lang="en-US" altLang="en-US" sz="2000" dirty="0" smtClean="0"/>
              <a:t>Design Speed</a:t>
            </a:r>
            <a:endParaRPr lang="en-US" altLang="en-US" sz="2000" dirty="0"/>
          </a:p>
          <a:p>
            <a:pPr algn="l" eaLnBrk="1" hangingPunct="1">
              <a:spcBef>
                <a:spcPct val="50000"/>
              </a:spcBef>
              <a:buFontTx/>
              <a:buChar char="•"/>
            </a:pPr>
            <a:r>
              <a:rPr lang="en-US" altLang="en-US" sz="2000" dirty="0" smtClean="0"/>
              <a:t>Driveway and Development Policy</a:t>
            </a:r>
          </a:p>
          <a:p>
            <a:pPr algn="l" eaLnBrk="1" hangingPunct="1">
              <a:spcBef>
                <a:spcPct val="50000"/>
              </a:spcBef>
              <a:buFontTx/>
              <a:buChar char="•"/>
            </a:pPr>
            <a:r>
              <a:rPr lang="en-US" altLang="en-US" sz="2000" dirty="0" smtClean="0"/>
              <a:t>Clear Zone Policy</a:t>
            </a:r>
            <a:endParaRPr lang="en-US" altLang="en-US" sz="2000" dirty="0"/>
          </a:p>
          <a:p>
            <a:pPr algn="l" eaLnBrk="1" hangingPunct="1">
              <a:spcBef>
                <a:spcPct val="50000"/>
              </a:spcBef>
              <a:buFontTx/>
              <a:buChar char="•"/>
            </a:pPr>
            <a:endParaRPr lang="en-US" altLang="en-US" sz="2000" dirty="0"/>
          </a:p>
        </p:txBody>
      </p:sp>
      <p:sp>
        <p:nvSpPr>
          <p:cNvPr id="27652" name="Rectangle 2"/>
          <p:cNvSpPr>
            <a:spLocks noGrp="1" noChangeArrowheads="1"/>
          </p:cNvSpPr>
          <p:nvPr>
            <p:ph type="title"/>
          </p:nvPr>
        </p:nvSpPr>
        <p:spPr>
          <a:xfrm>
            <a:off x="0" y="287586"/>
            <a:ext cx="9144000" cy="838200"/>
          </a:xfrm>
        </p:spPr>
        <p:txBody>
          <a:bodyPr/>
          <a:lstStyle/>
          <a:p>
            <a:pPr algn="ctr" eaLnBrk="1" hangingPunct="1"/>
            <a:r>
              <a:rPr lang="en-US" altLang="en-US" dirty="0" smtClean="0"/>
              <a:t>Latent Error</a:t>
            </a:r>
            <a:endParaRPr lang="en-US" altLang="en-US" dirty="0" smtClean="0"/>
          </a:p>
        </p:txBody>
      </p:sp>
      <p:pic>
        <p:nvPicPr>
          <p:cNvPr id="27653" name="Picture 3" descr="Pole Cras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950" y="1787525"/>
            <a:ext cx="4702175" cy="379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654" name="Group 6"/>
          <p:cNvGrpSpPr>
            <a:grpSpLocks/>
          </p:cNvGrpSpPr>
          <p:nvPr/>
        </p:nvGrpSpPr>
        <p:grpSpPr bwMode="auto">
          <a:xfrm>
            <a:off x="2239963" y="3608388"/>
            <a:ext cx="1395412" cy="1812925"/>
            <a:chOff x="4830" y="4245"/>
            <a:chExt cx="2820" cy="2970"/>
          </a:xfrm>
        </p:grpSpPr>
        <p:sp>
          <p:nvSpPr>
            <p:cNvPr id="27655" name="Arc 7"/>
            <p:cNvSpPr>
              <a:spLocks/>
            </p:cNvSpPr>
            <p:nvPr/>
          </p:nvSpPr>
          <p:spPr bwMode="auto">
            <a:xfrm flipH="1">
              <a:off x="4830" y="5040"/>
              <a:ext cx="2610" cy="2175"/>
            </a:xfrm>
            <a:custGeom>
              <a:avLst/>
              <a:gdLst>
                <a:gd name="T0" fmla="*/ 0 w 21600"/>
                <a:gd name="T1" fmla="*/ 0 h 20807"/>
                <a:gd name="T2" fmla="*/ 1 w 21600"/>
                <a:gd name="T3" fmla="*/ 0 h 20807"/>
                <a:gd name="T4" fmla="*/ 0 w 21600"/>
                <a:gd name="T5" fmla="*/ 0 h 20807"/>
                <a:gd name="T6" fmla="*/ 0 60000 65536"/>
                <a:gd name="T7" fmla="*/ 0 60000 65536"/>
                <a:gd name="T8" fmla="*/ 0 60000 65536"/>
                <a:gd name="T9" fmla="*/ 0 w 21600"/>
                <a:gd name="T10" fmla="*/ 0 h 20807"/>
                <a:gd name="T11" fmla="*/ 21600 w 21600"/>
                <a:gd name="T12" fmla="*/ 20807 h 20807"/>
              </a:gdLst>
              <a:ahLst/>
              <a:cxnLst>
                <a:cxn ang="T6">
                  <a:pos x="T0" y="T1"/>
                </a:cxn>
                <a:cxn ang="T7">
                  <a:pos x="T2" y="T3"/>
                </a:cxn>
                <a:cxn ang="T8">
                  <a:pos x="T4" y="T5"/>
                </a:cxn>
              </a:cxnLst>
              <a:rect l="T9" t="T10" r="T11" b="T12"/>
              <a:pathLst>
                <a:path w="21600" h="20807" fill="none" extrusionOk="0">
                  <a:moveTo>
                    <a:pt x="5799" y="0"/>
                  </a:moveTo>
                  <a:cubicBezTo>
                    <a:pt x="15139" y="2603"/>
                    <a:pt x="21600" y="11111"/>
                    <a:pt x="21600" y="20807"/>
                  </a:cubicBezTo>
                </a:path>
                <a:path w="21600" h="20807" stroke="0" extrusionOk="0">
                  <a:moveTo>
                    <a:pt x="5799" y="0"/>
                  </a:moveTo>
                  <a:cubicBezTo>
                    <a:pt x="15139" y="2603"/>
                    <a:pt x="21600" y="11111"/>
                    <a:pt x="21600" y="20807"/>
                  </a:cubicBezTo>
                  <a:lnTo>
                    <a:pt x="0" y="20807"/>
                  </a:lnTo>
                  <a:close/>
                </a:path>
              </a:pathLst>
            </a:custGeom>
            <a:noFill/>
            <a:ln w="50800">
              <a:solidFill>
                <a:srgbClr val="FF0000"/>
              </a:solidFill>
              <a:round/>
              <a:headEnd type="triangle" w="med" len="me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56" name="Oval 8"/>
            <p:cNvSpPr>
              <a:spLocks noChangeArrowheads="1"/>
            </p:cNvSpPr>
            <p:nvPr/>
          </p:nvSpPr>
          <p:spPr bwMode="auto">
            <a:xfrm>
              <a:off x="6840" y="4245"/>
              <a:ext cx="810" cy="1110"/>
            </a:xfrm>
            <a:prstGeom prst="ellipse">
              <a:avLst/>
            </a:prstGeom>
            <a:noFill/>
            <a:ln w="508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1">
                  <a:solidFill>
                    <a:schemeClr val="bg1"/>
                  </a:solidFill>
                  <a:latin typeface="Arial" panose="020B0604020202020204" pitchFamily="34" charset="0"/>
                  <a:cs typeface="Arial" panose="020B0604020202020204" pitchFamily="34" charset="0"/>
                </a:defRPr>
              </a:lvl1pPr>
              <a:lvl2pPr marL="742950" indent="-285750" eaLnBrk="0" hangingPunct="0">
                <a:defRPr b="1">
                  <a:solidFill>
                    <a:schemeClr val="bg1"/>
                  </a:solidFill>
                  <a:latin typeface="Arial" panose="020B0604020202020204" pitchFamily="34" charset="0"/>
                  <a:cs typeface="Arial" panose="020B0604020202020204" pitchFamily="34" charset="0"/>
                </a:defRPr>
              </a:lvl2pPr>
              <a:lvl3pPr marL="1143000" indent="-228600" eaLnBrk="0" hangingPunct="0">
                <a:defRPr b="1">
                  <a:solidFill>
                    <a:schemeClr val="bg1"/>
                  </a:solidFill>
                  <a:latin typeface="Arial" panose="020B0604020202020204" pitchFamily="34" charset="0"/>
                  <a:cs typeface="Arial" panose="020B0604020202020204" pitchFamily="34" charset="0"/>
                </a:defRPr>
              </a:lvl3pPr>
              <a:lvl4pPr marL="1600200" indent="-228600" eaLnBrk="0" hangingPunct="0">
                <a:defRPr b="1">
                  <a:solidFill>
                    <a:schemeClr val="bg1"/>
                  </a:solidFill>
                  <a:latin typeface="Arial" panose="020B0604020202020204" pitchFamily="34" charset="0"/>
                  <a:cs typeface="Arial" panose="020B0604020202020204" pitchFamily="34" charset="0"/>
                </a:defRPr>
              </a:lvl4pPr>
              <a:lvl5pPr marL="2057400" indent="-228600" eaLnBrk="0" hangingPunct="0">
                <a:defRPr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bg1"/>
                  </a:solidFill>
                  <a:latin typeface="Arial" panose="020B0604020202020204" pitchFamily="34" charset="0"/>
                  <a:cs typeface="Arial" panose="020B0604020202020204" pitchFamily="34" charset="0"/>
                </a:defRPr>
              </a:lvl9pPr>
            </a:lstStyle>
            <a:p>
              <a:pPr eaLnBrk="1" hangingPunct="1"/>
              <a:endParaRPr lang="en-US" altLang="en-US"/>
            </a:p>
          </p:txBody>
        </p:sp>
      </p:grpSp>
    </p:spTree>
    <p:extLst>
      <p:ext uri="{BB962C8B-B14F-4D97-AF65-F5344CB8AC3E}">
        <p14:creationId xmlns:p14="http://schemas.microsoft.com/office/powerpoint/2010/main" val="4219802237"/>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7810" y="3300911"/>
            <a:ext cx="7772400" cy="1362075"/>
          </a:xfrm>
        </p:spPr>
        <p:txBody>
          <a:bodyPr/>
          <a:lstStyle/>
          <a:p>
            <a:pPr algn="ctr"/>
            <a:r>
              <a:rPr lang="en-US" sz="2800" dirty="0" smtClean="0"/>
              <a:t>a Model For Safe Systems</a:t>
            </a:r>
            <a:endParaRPr lang="en-US" sz="2800" dirty="0"/>
          </a:p>
        </p:txBody>
      </p:sp>
      <p:sp>
        <p:nvSpPr>
          <p:cNvPr id="5" name="Text Placeholder 4"/>
          <p:cNvSpPr>
            <a:spLocks noGrp="1"/>
          </p:cNvSpPr>
          <p:nvPr>
            <p:ph type="body" idx="1"/>
          </p:nvPr>
        </p:nvSpPr>
        <p:spPr>
          <a:xfrm>
            <a:off x="617810" y="1652678"/>
            <a:ext cx="7772400" cy="1500187"/>
          </a:xfrm>
        </p:spPr>
        <p:txBody>
          <a:bodyPr/>
          <a:lstStyle/>
          <a:p>
            <a:pPr algn="ctr"/>
            <a:r>
              <a:rPr lang="en-US" sz="4000" b="1" dirty="0" smtClean="0"/>
              <a:t>Part 4: Conclusion</a:t>
            </a:r>
            <a:endParaRPr lang="en-US" sz="4000" b="1" dirty="0"/>
          </a:p>
        </p:txBody>
      </p:sp>
    </p:spTree>
    <p:extLst>
      <p:ext uri="{BB962C8B-B14F-4D97-AF65-F5344CB8AC3E}">
        <p14:creationId xmlns:p14="http://schemas.microsoft.com/office/powerpoint/2010/main" val="2990958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p:nvPr/>
        </p:nvSpPr>
        <p:spPr>
          <a:xfrm>
            <a:off x="2350968" y="2236658"/>
            <a:ext cx="1834354" cy="1992789"/>
          </a:xfrm>
          <a:prstGeom prst="rect">
            <a:avLst/>
          </a:prstGeom>
          <a:solidFill>
            <a:srgbClr val="FF9933"/>
          </a:solidFill>
          <a:ln w="28575">
            <a:solidFill>
              <a:schemeClr val="bg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ctr">
              <a:spcBef>
                <a:spcPts val="0"/>
              </a:spcBef>
              <a:spcAft>
                <a:spcPts val="800"/>
              </a:spcAft>
            </a:pPr>
            <a:r>
              <a:rPr lang="en-US" sz="1600" b="1" dirty="0" smtClean="0">
                <a:effectLst/>
                <a:latin typeface="Calibri" panose="020F0502020204030204" pitchFamily="34" charset="0"/>
                <a:ea typeface="Calibri" panose="020F0502020204030204" pitchFamily="34" charset="0"/>
                <a:cs typeface="Times New Roman" panose="02020603050405020304" pitchFamily="18" charset="0"/>
              </a:rPr>
              <a:t>Error-Producing </a:t>
            </a:r>
            <a:r>
              <a:rPr lang="en-US" sz="1600" b="1" dirty="0">
                <a:effectLst/>
                <a:latin typeface="Calibri" panose="020F0502020204030204" pitchFamily="34" charset="0"/>
                <a:ea typeface="Calibri" panose="020F0502020204030204" pitchFamily="34" charset="0"/>
                <a:cs typeface="Times New Roman" panose="02020603050405020304" pitchFamily="18" charset="0"/>
              </a:rPr>
              <a:t>Conditions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 Box 5"/>
          <p:cNvSpPr txBox="1"/>
          <p:nvPr/>
        </p:nvSpPr>
        <p:spPr>
          <a:xfrm>
            <a:off x="222965" y="2242215"/>
            <a:ext cx="1834671" cy="1987232"/>
          </a:xfrm>
          <a:prstGeom prst="rect">
            <a:avLst/>
          </a:prstGeom>
          <a:solidFill>
            <a:srgbClr val="F1B00F"/>
          </a:solidFill>
          <a:ln w="28575">
            <a:solidFill>
              <a:schemeClr val="bg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ctr">
              <a:spcBef>
                <a:spcPts val="0"/>
              </a:spcBef>
              <a:spcAft>
                <a:spcPts val="8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Management Decisions and Organizational Processes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 name="Straight Arrow Connector 5"/>
          <p:cNvCxnSpPr/>
          <p:nvPr/>
        </p:nvCxnSpPr>
        <p:spPr>
          <a:xfrm>
            <a:off x="2057636" y="3229799"/>
            <a:ext cx="228600"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4185322" y="3229799"/>
            <a:ext cx="228600" cy="0"/>
          </a:xfrm>
          <a:prstGeom prst="straightConnector1">
            <a:avLst/>
          </a:prstGeom>
          <a:noFill/>
          <a:ln w="38100" cap="flat" cmpd="sng" algn="ctr">
            <a:solidFill>
              <a:schemeClr val="bg1"/>
            </a:solidFill>
            <a:prstDash val="solid"/>
            <a:miter lim="800000"/>
            <a:tailEnd type="triangle"/>
          </a:ln>
          <a:effectLst/>
        </p:spPr>
      </p:cxnSp>
      <p:sp>
        <p:nvSpPr>
          <p:cNvPr id="8" name="Text Box 2"/>
          <p:cNvSpPr txBox="1"/>
          <p:nvPr/>
        </p:nvSpPr>
        <p:spPr>
          <a:xfrm>
            <a:off x="4478655" y="2236658"/>
            <a:ext cx="1833796" cy="2007554"/>
          </a:xfrm>
          <a:prstGeom prst="rect">
            <a:avLst/>
          </a:prstGeom>
          <a:solidFill>
            <a:srgbClr val="FF6600">
              <a:alpha val="98824"/>
            </a:srgbClr>
          </a:solidFill>
          <a:ln w="28575">
            <a:solidFill>
              <a:schemeClr val="bg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Errors </a:t>
            </a:r>
            <a:r>
              <a:rPr lang="en-US" sz="1600" b="1" dirty="0" smtClean="0">
                <a:effectLst/>
                <a:latin typeface="Calibri" panose="020F0502020204030204" pitchFamily="34" charset="0"/>
                <a:ea typeface="Calibri" panose="020F0502020204030204" pitchFamily="34" charset="0"/>
                <a:cs typeface="Times New Roman" panose="02020603050405020304" pitchFamily="18" charset="0"/>
              </a:rPr>
              <a:t>and </a:t>
            </a:r>
            <a:r>
              <a:rPr lang="en-US" sz="1600" b="1" dirty="0">
                <a:effectLst/>
                <a:latin typeface="Calibri" panose="020F0502020204030204" pitchFamily="34" charset="0"/>
                <a:ea typeface="Calibri" panose="020F0502020204030204" pitchFamily="34" charset="0"/>
                <a:cs typeface="Times New Roman" panose="02020603050405020304" pitchFamily="18" charset="0"/>
              </a:rPr>
              <a:t>Violations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6583354" y="2275275"/>
            <a:ext cx="217055" cy="802798"/>
          </a:xfrm>
          <a:prstGeom prst="rect">
            <a:avLst/>
          </a:prstGeom>
          <a:pattFill prst="pct75">
            <a:fgClr>
              <a:srgbClr val="FF6600"/>
            </a:fgClr>
            <a:bgClr>
              <a:schemeClr val="bg1"/>
            </a:bgClr>
          </a:patt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Rectangle 9"/>
          <p:cNvSpPr/>
          <p:nvPr/>
        </p:nvSpPr>
        <p:spPr>
          <a:xfrm>
            <a:off x="6596916" y="3450614"/>
            <a:ext cx="208915" cy="823597"/>
          </a:xfrm>
          <a:prstGeom prst="rect">
            <a:avLst/>
          </a:prstGeom>
          <a:pattFill prst="pct75">
            <a:fgClr>
              <a:srgbClr val="FF6600"/>
            </a:fgClr>
            <a:bgClr>
              <a:schemeClr val="bg1"/>
            </a:bgClr>
          </a:patt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Rectangle 11"/>
          <p:cNvSpPr/>
          <p:nvPr/>
        </p:nvSpPr>
        <p:spPr>
          <a:xfrm>
            <a:off x="6971841" y="3455613"/>
            <a:ext cx="208915" cy="823596"/>
          </a:xfrm>
          <a:prstGeom prst="rect">
            <a:avLst/>
          </a:prstGeom>
          <a:pattFill prst="pct75">
            <a:fgClr>
              <a:srgbClr val="FF6600"/>
            </a:fgClr>
            <a:bgClr>
              <a:schemeClr val="bg1"/>
            </a:bgClr>
          </a:pattFill>
          <a:ln w="25400" cap="flat" cmpd="sng" algn="ctr">
            <a:solidFill>
              <a:schemeClr val="bg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Rectangle 12"/>
          <p:cNvSpPr/>
          <p:nvPr/>
        </p:nvSpPr>
        <p:spPr>
          <a:xfrm>
            <a:off x="7337673" y="2275631"/>
            <a:ext cx="217013" cy="802086"/>
          </a:xfrm>
          <a:prstGeom prst="rect">
            <a:avLst/>
          </a:prstGeom>
          <a:pattFill prst="pct75">
            <a:fgClr>
              <a:srgbClr val="FF6600"/>
            </a:fgClr>
            <a:bgClr>
              <a:schemeClr val="bg1"/>
            </a:bgClr>
          </a:patt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Rectangle 13"/>
          <p:cNvSpPr/>
          <p:nvPr/>
        </p:nvSpPr>
        <p:spPr>
          <a:xfrm>
            <a:off x="7345137" y="3449502"/>
            <a:ext cx="208915" cy="824709"/>
          </a:xfrm>
          <a:prstGeom prst="rect">
            <a:avLst/>
          </a:prstGeom>
          <a:pattFill prst="pct75">
            <a:fgClr>
              <a:srgbClr val="FF6600"/>
            </a:fgClr>
            <a:bgClr>
              <a:schemeClr val="bg1"/>
            </a:bgClr>
          </a:patt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Oval 14"/>
          <p:cNvSpPr/>
          <p:nvPr/>
        </p:nvSpPr>
        <p:spPr>
          <a:xfrm>
            <a:off x="7879475" y="2739696"/>
            <a:ext cx="1049738" cy="986712"/>
          </a:xfrm>
          <a:prstGeom prst="ellipse">
            <a:avLst/>
          </a:prstGeom>
          <a:solidFill>
            <a:srgbClr val="FF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16" name="Straight Arrow Connector 15"/>
          <p:cNvCxnSpPr/>
          <p:nvPr/>
        </p:nvCxnSpPr>
        <p:spPr>
          <a:xfrm>
            <a:off x="6312451" y="3258452"/>
            <a:ext cx="1459949"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6964730" y="2272693"/>
            <a:ext cx="208915" cy="823597"/>
          </a:xfrm>
          <a:prstGeom prst="rect">
            <a:avLst/>
          </a:prstGeom>
          <a:pattFill prst="pct75">
            <a:fgClr>
              <a:srgbClr val="FF6600"/>
            </a:fgClr>
            <a:bgClr>
              <a:schemeClr val="bg1"/>
            </a:bgClr>
          </a:patt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1" name="TextBox 20"/>
          <p:cNvSpPr txBox="1"/>
          <p:nvPr/>
        </p:nvSpPr>
        <p:spPr>
          <a:xfrm>
            <a:off x="7886587" y="3077240"/>
            <a:ext cx="1042626" cy="338554"/>
          </a:xfrm>
          <a:prstGeom prst="rect">
            <a:avLst/>
          </a:prstGeom>
          <a:noFill/>
        </p:spPr>
        <p:txBody>
          <a:bodyPr wrap="square" rtlCol="0">
            <a:spAutoFit/>
          </a:bodyPr>
          <a:lstStyle/>
          <a:p>
            <a:r>
              <a:rPr lang="en-US" sz="1600" b="1" dirty="0" smtClean="0"/>
              <a:t>Crashes</a:t>
            </a:r>
            <a:endParaRPr lang="en-US" sz="1600" b="1" dirty="0"/>
          </a:p>
        </p:txBody>
      </p:sp>
      <p:sp>
        <p:nvSpPr>
          <p:cNvPr id="22" name="TextBox 21"/>
          <p:cNvSpPr txBox="1"/>
          <p:nvPr/>
        </p:nvSpPr>
        <p:spPr>
          <a:xfrm>
            <a:off x="6508750" y="1729947"/>
            <a:ext cx="1143000" cy="461665"/>
          </a:xfrm>
          <a:prstGeom prst="rect">
            <a:avLst/>
          </a:prstGeom>
          <a:noFill/>
        </p:spPr>
        <p:txBody>
          <a:bodyPr wrap="square" rtlCol="0">
            <a:spAutoFit/>
          </a:bodyPr>
          <a:lstStyle/>
          <a:p>
            <a:r>
              <a:rPr lang="en-US" sz="1200" b="1" dirty="0" smtClean="0"/>
              <a:t>Engineering Defenses</a:t>
            </a:r>
            <a:endParaRPr lang="en-US" sz="1200" b="1" dirty="0"/>
          </a:p>
        </p:txBody>
      </p:sp>
      <p:sp>
        <p:nvSpPr>
          <p:cNvPr id="23" name="TextBox 22"/>
          <p:cNvSpPr txBox="1"/>
          <p:nvPr/>
        </p:nvSpPr>
        <p:spPr>
          <a:xfrm>
            <a:off x="4702721" y="1898104"/>
            <a:ext cx="1385663" cy="338554"/>
          </a:xfrm>
          <a:prstGeom prst="rect">
            <a:avLst/>
          </a:prstGeom>
          <a:noFill/>
        </p:spPr>
        <p:txBody>
          <a:bodyPr wrap="square" rtlCol="0">
            <a:spAutoFit/>
          </a:bodyPr>
          <a:lstStyle/>
          <a:p>
            <a:r>
              <a:rPr lang="en-US" sz="1600" b="1" dirty="0" smtClean="0"/>
              <a:t>Individual</a:t>
            </a:r>
            <a:endParaRPr lang="en-US" sz="1600" b="1" dirty="0"/>
          </a:p>
        </p:txBody>
      </p:sp>
      <p:sp>
        <p:nvSpPr>
          <p:cNvPr id="25" name="TextBox 24"/>
          <p:cNvSpPr txBox="1"/>
          <p:nvPr/>
        </p:nvSpPr>
        <p:spPr>
          <a:xfrm>
            <a:off x="2350968" y="1898104"/>
            <a:ext cx="1834353" cy="338554"/>
          </a:xfrm>
          <a:prstGeom prst="rect">
            <a:avLst/>
          </a:prstGeom>
          <a:noFill/>
        </p:spPr>
        <p:txBody>
          <a:bodyPr wrap="square" rtlCol="0">
            <a:spAutoFit/>
          </a:bodyPr>
          <a:lstStyle/>
          <a:p>
            <a:r>
              <a:rPr lang="en-US" sz="1600" b="1" dirty="0" smtClean="0"/>
              <a:t>Environmental</a:t>
            </a:r>
            <a:endParaRPr lang="en-US" sz="1600" b="1" dirty="0"/>
          </a:p>
        </p:txBody>
      </p:sp>
      <p:sp>
        <p:nvSpPr>
          <p:cNvPr id="26" name="TextBox 25"/>
          <p:cNvSpPr txBox="1"/>
          <p:nvPr/>
        </p:nvSpPr>
        <p:spPr>
          <a:xfrm>
            <a:off x="223281" y="1898104"/>
            <a:ext cx="1834353" cy="338554"/>
          </a:xfrm>
          <a:prstGeom prst="rect">
            <a:avLst/>
          </a:prstGeom>
          <a:noFill/>
        </p:spPr>
        <p:txBody>
          <a:bodyPr wrap="square" rtlCol="0">
            <a:spAutoFit/>
          </a:bodyPr>
          <a:lstStyle/>
          <a:p>
            <a:r>
              <a:rPr lang="en-US" sz="1600" b="1" dirty="0" smtClean="0"/>
              <a:t>Organizational</a:t>
            </a:r>
            <a:endParaRPr lang="en-US" sz="1600" b="1" dirty="0"/>
          </a:p>
        </p:txBody>
      </p:sp>
      <p:sp>
        <p:nvSpPr>
          <p:cNvPr id="27" name="Text Box 29"/>
          <p:cNvSpPr txBox="1"/>
          <p:nvPr/>
        </p:nvSpPr>
        <p:spPr>
          <a:xfrm>
            <a:off x="167867" y="4357747"/>
            <a:ext cx="1962491" cy="269479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285750" marR="0" indent="-285750" algn="l">
              <a:lnSpc>
                <a:spcPct val="107000"/>
              </a:lnSpc>
              <a:spcBef>
                <a:spcPts val="0"/>
              </a:spcBef>
              <a:spcAft>
                <a:spcPts val="0"/>
              </a:spcAft>
              <a:buFont typeface="Arial" panose="020B0604020202020204" pitchFamily="34" charset="0"/>
              <a:buChar char="•"/>
            </a:pPr>
            <a:r>
              <a:rPr lang="en-US" sz="1400" dirty="0" smtClean="0">
                <a:effectLst/>
                <a:latin typeface="Calibri" panose="020F0502020204030204" pitchFamily="34" charset="0"/>
                <a:ea typeface="Calibri" panose="020F0502020204030204" pitchFamily="34" charset="0"/>
                <a:cs typeface="Times New Roman" panose="02020603050405020304" pitchFamily="18" charset="0"/>
              </a:rPr>
              <a:t>Zoning </a:t>
            </a:r>
            <a:r>
              <a:rPr lang="en-US" sz="1400" dirty="0">
                <a:effectLst/>
                <a:latin typeface="Calibri" panose="020F0502020204030204" pitchFamily="34" charset="0"/>
                <a:ea typeface="Calibri" panose="020F0502020204030204" pitchFamily="34" charset="0"/>
                <a:cs typeface="Times New Roman" panose="02020603050405020304" pitchFamily="18" charset="0"/>
              </a:rPr>
              <a:t>Ordinances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gn="l">
              <a:lnSpc>
                <a:spcPct val="107000"/>
              </a:lnSpc>
              <a:spcBef>
                <a:spcPts val="0"/>
              </a:spcBef>
              <a:spcAft>
                <a:spcPts val="0"/>
              </a:spcAft>
              <a:buFont typeface="Arial" panose="020B0604020202020204" pitchFamily="34" charset="0"/>
              <a:buChar char="•"/>
            </a:pPr>
            <a:r>
              <a:rPr lang="en-US" sz="1400" dirty="0" smtClean="0">
                <a:effectLst/>
                <a:latin typeface="Calibri" panose="020F0502020204030204" pitchFamily="34" charset="0"/>
                <a:ea typeface="Calibri" panose="020F0502020204030204" pitchFamily="34" charset="0"/>
                <a:cs typeface="Times New Roman" panose="02020603050405020304" pitchFamily="18" charset="0"/>
              </a:rPr>
              <a:t>Subdivision </a:t>
            </a:r>
            <a:r>
              <a:rPr lang="en-US" sz="1400" dirty="0" err="1" smtClean="0">
                <a:effectLst/>
                <a:latin typeface="Calibri" panose="020F0502020204030204" pitchFamily="34" charset="0"/>
                <a:ea typeface="Calibri" panose="020F0502020204030204" pitchFamily="34" charset="0"/>
                <a:cs typeface="Times New Roman" panose="02020603050405020304" pitchFamily="18" charset="0"/>
              </a:rPr>
              <a:t>Regs</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285750" marR="0" indent="-285750" algn="l">
              <a:lnSpc>
                <a:spcPct val="107000"/>
              </a:lnSpc>
              <a:spcBef>
                <a:spcPts val="0"/>
              </a:spcBef>
              <a:spcAft>
                <a:spcPts val="0"/>
              </a:spcAft>
              <a:buFont typeface="Arial" panose="020B0604020202020204" pitchFamily="34" charset="0"/>
              <a:buChar char="•"/>
            </a:pPr>
            <a:r>
              <a:rPr lang="en-US" sz="1400" dirty="0" smtClean="0">
                <a:effectLst/>
                <a:latin typeface="Calibri" panose="020F0502020204030204" pitchFamily="34" charset="0"/>
                <a:ea typeface="Calibri" panose="020F0502020204030204" pitchFamily="34" charset="0"/>
                <a:cs typeface="Times New Roman" panose="02020603050405020304" pitchFamily="18" charset="0"/>
              </a:rPr>
              <a:t>Regional </a:t>
            </a:r>
            <a:r>
              <a:rPr lang="en-US" sz="1400" dirty="0" smtClean="0">
                <a:effectLst/>
                <a:latin typeface="Calibri" panose="020F0502020204030204" pitchFamily="34" charset="0"/>
                <a:ea typeface="Calibri" panose="020F0502020204030204" pitchFamily="34" charset="0"/>
                <a:cs typeface="Times New Roman" panose="02020603050405020304" pitchFamily="18" charset="0"/>
              </a:rPr>
              <a:t>Dev. </a:t>
            </a:r>
            <a:r>
              <a:rPr lang="en-US" sz="1400" dirty="0" smtClean="0">
                <a:effectLst/>
                <a:latin typeface="Calibri" panose="020F0502020204030204" pitchFamily="34" charset="0"/>
                <a:ea typeface="Calibri" panose="020F0502020204030204" pitchFamily="34" charset="0"/>
                <a:cs typeface="Times New Roman" panose="02020603050405020304" pitchFamily="18" charset="0"/>
              </a:rPr>
              <a:t>Plans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gn="l">
              <a:lnSpc>
                <a:spcPct val="107000"/>
              </a:lnSpc>
              <a:spcBef>
                <a:spcPts val="0"/>
              </a:spcBef>
              <a:spcAft>
                <a:spcPts val="0"/>
              </a:spcAft>
              <a:buFont typeface="Arial" panose="020B0604020202020204" pitchFamily="34" charset="0"/>
              <a:buChar char="•"/>
            </a:pPr>
            <a:r>
              <a:rPr lang="en-US" sz="1400" dirty="0" smtClean="0">
                <a:effectLst/>
                <a:latin typeface="Calibri" panose="020F0502020204030204" pitchFamily="34" charset="0"/>
                <a:ea typeface="Calibri" panose="020F0502020204030204" pitchFamily="34" charset="0"/>
                <a:cs typeface="Times New Roman" panose="02020603050405020304" pitchFamily="18" charset="0"/>
              </a:rPr>
              <a:t>Functional </a:t>
            </a:r>
            <a:r>
              <a:rPr lang="en-US" sz="1400" dirty="0" smtClean="0">
                <a:effectLst/>
                <a:latin typeface="Calibri" panose="020F0502020204030204" pitchFamily="34" charset="0"/>
                <a:ea typeface="Calibri" panose="020F0502020204030204" pitchFamily="34" charset="0"/>
                <a:cs typeface="Times New Roman" panose="02020603050405020304" pitchFamily="18" charset="0"/>
              </a:rPr>
              <a:t>Class</a:t>
            </a:r>
          </a:p>
          <a:p>
            <a:pPr marL="285750" marR="0" indent="-285750" algn="l">
              <a:lnSpc>
                <a:spcPct val="107000"/>
              </a:lnSpc>
              <a:spcBef>
                <a:spcPts val="0"/>
              </a:spcBef>
              <a:spcAft>
                <a:spcPts val="0"/>
              </a:spcAft>
              <a:buFont typeface="Arial" panose="020B0604020202020204" pitchFamily="34" charset="0"/>
              <a:buChar char="•"/>
            </a:pPr>
            <a:r>
              <a:rPr lang="en-US" sz="1400" dirty="0" smtClean="0">
                <a:latin typeface="Calibri" panose="020F0502020204030204" pitchFamily="34" charset="0"/>
                <a:ea typeface="Calibri" panose="020F0502020204030204" pitchFamily="34" charset="0"/>
                <a:cs typeface="Times New Roman" panose="02020603050405020304" pitchFamily="18" charset="0"/>
              </a:rPr>
              <a:t>Performance Measures (LOS)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Text Box 29"/>
          <p:cNvSpPr txBox="1"/>
          <p:nvPr/>
        </p:nvSpPr>
        <p:spPr>
          <a:xfrm>
            <a:off x="2295711" y="4274211"/>
            <a:ext cx="1985907" cy="11969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285750" marR="0" indent="-285750" algn="l">
              <a:lnSpc>
                <a:spcPct val="107000"/>
              </a:lnSpc>
              <a:spcBef>
                <a:spcPts val="0"/>
              </a:spcBef>
              <a:spcAft>
                <a:spcPts val="0"/>
              </a:spcAft>
              <a:buFont typeface="Arial" panose="020B0604020202020204" pitchFamily="34" charset="0"/>
              <a:buChar char="•"/>
            </a:pPr>
            <a:r>
              <a:rPr lang="en-US" sz="1400" dirty="0" smtClean="0">
                <a:effectLst/>
                <a:latin typeface="Calibri" panose="020F0502020204030204" pitchFamily="34" charset="0"/>
                <a:ea typeface="Calibri" panose="020F0502020204030204" pitchFamily="34" charset="0"/>
                <a:cs typeface="Times New Roman" panose="02020603050405020304" pitchFamily="18" charset="0"/>
              </a:rPr>
              <a:t>Geometric </a:t>
            </a:r>
            <a:r>
              <a:rPr lang="en-US" sz="1400" dirty="0" smtClean="0">
                <a:effectLst/>
                <a:latin typeface="Calibri" panose="020F0502020204030204" pitchFamily="34" charset="0"/>
                <a:ea typeface="Calibri" panose="020F0502020204030204" pitchFamily="34" charset="0"/>
                <a:cs typeface="Times New Roman" panose="02020603050405020304" pitchFamily="18" charset="0"/>
              </a:rPr>
              <a:t>Design</a:t>
            </a:r>
          </a:p>
          <a:p>
            <a:pPr marL="742950" lvl="1" indent="-285750" algn="l">
              <a:lnSpc>
                <a:spcPct val="107000"/>
              </a:lnSpc>
              <a:spcBef>
                <a:spcPts val="0"/>
              </a:spcBef>
              <a:spcAft>
                <a:spcPts val="0"/>
              </a:spcAft>
              <a:buFont typeface="Arial" panose="020B0604020202020204" pitchFamily="34" charset="0"/>
              <a:buChar char="•"/>
            </a:pPr>
            <a:r>
              <a:rPr lang="en-US" sz="1400" dirty="0" smtClean="0">
                <a:latin typeface="Calibri" panose="020F0502020204030204" pitchFamily="34" charset="0"/>
                <a:ea typeface="Calibri" panose="020F0502020204030204" pitchFamily="34" charset="0"/>
                <a:cs typeface="Times New Roman" panose="02020603050405020304" pitchFamily="18" charset="0"/>
              </a:rPr>
              <a:t>Design Speed</a:t>
            </a:r>
          </a:p>
          <a:p>
            <a:pPr marL="742950" lvl="1" indent="-285750" algn="l">
              <a:lnSpc>
                <a:spcPct val="107000"/>
              </a:lnSpc>
              <a:spcBef>
                <a:spcPts val="0"/>
              </a:spcBef>
              <a:spcAft>
                <a:spcPts val="0"/>
              </a:spcAft>
              <a:buFont typeface="Arial" panose="020B0604020202020204" pitchFamily="34" charset="0"/>
              <a:buChar char="•"/>
            </a:pPr>
            <a:r>
              <a:rPr lang="en-US" sz="1400" dirty="0" smtClean="0">
                <a:effectLst/>
                <a:latin typeface="Calibri" panose="020F0502020204030204" pitchFamily="34" charset="0"/>
                <a:ea typeface="Calibri" panose="020F0502020204030204" pitchFamily="34" charset="0"/>
                <a:cs typeface="Times New Roman" panose="02020603050405020304" pitchFamily="18" charset="0"/>
              </a:rPr>
              <a:t>Design Vehicle</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gn="l">
              <a:lnSpc>
                <a:spcPct val="107000"/>
              </a:lnSpc>
              <a:spcBef>
                <a:spcPts val="0"/>
              </a:spcBef>
              <a:spcAft>
                <a:spcPts val="0"/>
              </a:spcAft>
              <a:buFont typeface="Arial" panose="020B0604020202020204" pitchFamily="34" charset="0"/>
              <a:buChar char="•"/>
            </a:pPr>
            <a:r>
              <a:rPr lang="en-US" sz="1400" dirty="0" smtClean="0">
                <a:effectLst/>
                <a:latin typeface="Calibri" panose="020F0502020204030204" pitchFamily="34" charset="0"/>
                <a:ea typeface="Calibri" panose="020F0502020204030204" pitchFamily="34" charset="0"/>
                <a:cs typeface="Times New Roman" panose="02020603050405020304" pitchFamily="18" charset="0"/>
              </a:rPr>
              <a:t>Traffic </a:t>
            </a:r>
            <a:r>
              <a:rPr lang="en-US" sz="1400" dirty="0" smtClean="0">
                <a:effectLst/>
                <a:latin typeface="Calibri" panose="020F0502020204030204" pitchFamily="34" charset="0"/>
                <a:ea typeface="Calibri" panose="020F0502020204030204" pitchFamily="34" charset="0"/>
                <a:cs typeface="Times New Roman" panose="02020603050405020304" pitchFamily="18" charset="0"/>
              </a:rPr>
              <a:t>Control</a:t>
            </a:r>
          </a:p>
          <a:p>
            <a:pPr marL="285750" marR="0" indent="-285750" algn="l">
              <a:lnSpc>
                <a:spcPct val="107000"/>
              </a:lnSpc>
              <a:spcBef>
                <a:spcPts val="0"/>
              </a:spcBef>
              <a:spcAft>
                <a:spcPts val="0"/>
              </a:spcAft>
              <a:buFont typeface="Arial" panose="020B0604020202020204" pitchFamily="34" charset="0"/>
              <a:buChar char="•"/>
            </a:pPr>
            <a:r>
              <a:rPr lang="en-US" sz="1400" dirty="0" smtClean="0">
                <a:latin typeface="Calibri" panose="020F0502020204030204" pitchFamily="34" charset="0"/>
                <a:ea typeface="Calibri" panose="020F0502020204030204" pitchFamily="34" charset="0"/>
                <a:cs typeface="Times New Roman" panose="02020603050405020304" pitchFamily="18" charset="0"/>
              </a:rPr>
              <a:t>Driveway Policies</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285750" marR="0" indent="-285750" algn="l">
              <a:lnSpc>
                <a:spcPct val="107000"/>
              </a:lnSpc>
              <a:spcBef>
                <a:spcPts val="0"/>
              </a:spcBef>
              <a:spcAft>
                <a:spcPts val="0"/>
              </a:spcAft>
              <a:buFont typeface="Arial" panose="020B0604020202020204" pitchFamily="34" charset="0"/>
              <a:buChar char="•"/>
            </a:pPr>
            <a:r>
              <a:rPr lang="en-US" sz="1400" dirty="0" smtClean="0">
                <a:effectLst/>
                <a:latin typeface="Calibri" panose="020F0502020204030204" pitchFamily="34" charset="0"/>
                <a:ea typeface="Calibri" panose="020F0502020204030204" pitchFamily="34" charset="0"/>
                <a:cs typeface="Times New Roman" panose="02020603050405020304" pitchFamily="18" charset="0"/>
              </a:rPr>
              <a:t>ROW Allocation</a:t>
            </a:r>
          </a:p>
          <a:p>
            <a:pPr marL="742950" lvl="1" indent="-285750" algn="l">
              <a:lnSpc>
                <a:spcPct val="107000"/>
              </a:lnSpc>
              <a:spcBef>
                <a:spcPts val="0"/>
              </a:spcBef>
              <a:spcAft>
                <a:spcPts val="0"/>
              </a:spcAft>
              <a:buFont typeface="Arial" panose="020B0604020202020204" pitchFamily="34" charset="0"/>
              <a:buChar char="•"/>
            </a:pPr>
            <a:r>
              <a:rPr lang="en-US" sz="1400" dirty="0" smtClean="0">
                <a:latin typeface="Calibri" panose="020F0502020204030204" pitchFamily="34" charset="0"/>
                <a:ea typeface="Calibri" panose="020F0502020204030204" pitchFamily="34" charset="0"/>
                <a:cs typeface="Times New Roman" panose="02020603050405020304" pitchFamily="18" charset="0"/>
              </a:rPr>
              <a:t>Bike</a:t>
            </a:r>
          </a:p>
          <a:p>
            <a:pPr marL="742950" lvl="1" indent="-285750" algn="l">
              <a:lnSpc>
                <a:spcPct val="107000"/>
              </a:lnSpc>
              <a:spcBef>
                <a:spcPts val="0"/>
              </a:spcBef>
              <a:spcAft>
                <a:spcPts val="0"/>
              </a:spcAft>
              <a:buFont typeface="Arial" panose="020B0604020202020204" pitchFamily="34" charset="0"/>
              <a:buChar char="•"/>
            </a:pPr>
            <a:r>
              <a:rPr lang="en-US" sz="1400" dirty="0" err="1" smtClean="0">
                <a:effectLst/>
                <a:latin typeface="Calibri" panose="020F0502020204030204" pitchFamily="34" charset="0"/>
                <a:ea typeface="Calibri" panose="020F0502020204030204" pitchFamily="34" charset="0"/>
                <a:cs typeface="Times New Roman" panose="02020603050405020304" pitchFamily="18" charset="0"/>
              </a:rPr>
              <a:t>Ped</a:t>
            </a:r>
            <a:endParaRPr lang="en-US"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l">
              <a:lnSpc>
                <a:spcPct val="107000"/>
              </a:lnSpc>
              <a:spcBef>
                <a:spcPts val="0"/>
              </a:spcBef>
              <a:spcAft>
                <a:spcPts val="0"/>
              </a:spcAft>
              <a:buFont typeface="Arial" panose="020B0604020202020204" pitchFamily="34" charset="0"/>
              <a:buChar char="•"/>
            </a:pPr>
            <a:r>
              <a:rPr lang="en-US" sz="1400" dirty="0" smtClean="0">
                <a:effectLst/>
                <a:latin typeface="Calibri" panose="020F0502020204030204" pitchFamily="34" charset="0"/>
                <a:ea typeface="Calibri" panose="020F0502020204030204" pitchFamily="34" charset="0"/>
                <a:cs typeface="Times New Roman" panose="02020603050405020304" pitchFamily="18" charset="0"/>
              </a:rPr>
              <a:t>Transit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Text Box 192"/>
          <p:cNvSpPr txBox="1"/>
          <p:nvPr/>
        </p:nvSpPr>
        <p:spPr>
          <a:xfrm>
            <a:off x="4500906" y="4274210"/>
            <a:ext cx="1587478" cy="11969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171450" marR="0" indent="-171450" algn="l">
              <a:lnSpc>
                <a:spcPct val="107000"/>
              </a:lnSpc>
              <a:spcBef>
                <a:spcPts val="0"/>
              </a:spcBef>
              <a:spcAft>
                <a:spcPts val="0"/>
              </a:spcAft>
              <a:buFont typeface="Arial" panose="020B0604020202020204" pitchFamily="34" charset="0"/>
              <a:buChar char="•"/>
            </a:pPr>
            <a:r>
              <a:rPr lang="en-US" sz="1400" dirty="0" smtClean="0">
                <a:effectLst/>
                <a:latin typeface="Calibri" panose="020F0502020204030204" pitchFamily="34" charset="0"/>
                <a:ea typeface="Calibri" panose="020F0502020204030204" pitchFamily="34" charset="0"/>
                <a:cs typeface="Times New Roman" panose="02020603050405020304" pitchFamily="18" charset="0"/>
              </a:rPr>
              <a:t>Education</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indent="-171450" algn="l">
              <a:lnSpc>
                <a:spcPct val="107000"/>
              </a:lnSpc>
              <a:spcBef>
                <a:spcPts val="0"/>
              </a:spcBef>
              <a:spcAft>
                <a:spcPts val="0"/>
              </a:spcAft>
              <a:buFont typeface="Arial" panose="020B0604020202020204" pitchFamily="34" charset="0"/>
              <a:buChar char="•"/>
            </a:pPr>
            <a:r>
              <a:rPr lang="en-US" sz="1400" dirty="0" smtClean="0">
                <a:effectLst/>
                <a:latin typeface="Calibri" panose="020F0502020204030204" pitchFamily="34" charset="0"/>
                <a:ea typeface="Calibri" panose="020F0502020204030204" pitchFamily="34" charset="0"/>
                <a:cs typeface="Times New Roman" panose="02020603050405020304" pitchFamily="18" charset="0"/>
              </a:rPr>
              <a:t>Licensure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indent="-171450" algn="l">
              <a:lnSpc>
                <a:spcPct val="107000"/>
              </a:lnSpc>
              <a:spcBef>
                <a:spcPts val="0"/>
              </a:spcBef>
              <a:spcAft>
                <a:spcPts val="0"/>
              </a:spcAft>
              <a:buFont typeface="Arial" panose="020B0604020202020204" pitchFamily="34" charset="0"/>
              <a:buChar char="•"/>
            </a:pPr>
            <a:r>
              <a:rPr lang="en-US" sz="1400" dirty="0" smtClean="0">
                <a:effectLst/>
                <a:latin typeface="Calibri" panose="020F0502020204030204" pitchFamily="34" charset="0"/>
                <a:ea typeface="Calibri" panose="020F0502020204030204" pitchFamily="34" charset="0"/>
                <a:cs typeface="Times New Roman" panose="02020603050405020304" pitchFamily="18" charset="0"/>
              </a:rPr>
              <a:t>Enforcement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indent="-171450" algn="l">
              <a:lnSpc>
                <a:spcPct val="107000"/>
              </a:lnSpc>
              <a:spcBef>
                <a:spcPts val="0"/>
              </a:spcBef>
              <a:spcAft>
                <a:spcPts val="0"/>
              </a:spcAft>
              <a:buFont typeface="Arial" panose="020B0604020202020204" pitchFamily="34" charset="0"/>
              <a:buChar char="•"/>
            </a:pPr>
            <a:r>
              <a:rPr lang="en-US" sz="1400" dirty="0" smtClean="0">
                <a:effectLst/>
                <a:latin typeface="Calibri" panose="020F0502020204030204" pitchFamily="34" charset="0"/>
                <a:ea typeface="Calibri" panose="020F0502020204030204" pitchFamily="34" charset="0"/>
                <a:cs typeface="Times New Roman" panose="02020603050405020304" pitchFamily="18" charset="0"/>
              </a:rPr>
              <a:t>Legal </a:t>
            </a:r>
            <a:r>
              <a:rPr lang="en-US" sz="1400" dirty="0">
                <a:effectLst/>
                <a:latin typeface="Calibri" panose="020F0502020204030204" pitchFamily="34" charset="0"/>
                <a:ea typeface="Calibri" panose="020F0502020204030204" pitchFamily="34" charset="0"/>
                <a:cs typeface="Times New Roman" panose="02020603050405020304" pitchFamily="18" charset="0"/>
              </a:rPr>
              <a:t>Sanctions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5" name="Text Box 192"/>
          <p:cNvSpPr txBox="1"/>
          <p:nvPr/>
        </p:nvSpPr>
        <p:spPr>
          <a:xfrm>
            <a:off x="6439854" y="4325293"/>
            <a:ext cx="1955117" cy="248406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171450" marR="0" indent="-171450" algn="l">
              <a:lnSpc>
                <a:spcPct val="107000"/>
              </a:lnSpc>
              <a:spcBef>
                <a:spcPts val="0"/>
              </a:spcBef>
              <a:spcAft>
                <a:spcPts val="0"/>
              </a:spcAft>
              <a:buFont typeface="Arial" panose="020B0604020202020204" pitchFamily="34" charset="0"/>
              <a:buChar char="•"/>
            </a:pPr>
            <a:r>
              <a:rPr lang="en-US" sz="1400" dirty="0" smtClean="0">
                <a:latin typeface="Calibri" panose="020F0502020204030204" pitchFamily="34" charset="0"/>
                <a:ea typeface="Calibri" panose="020F0502020204030204" pitchFamily="34" charset="0"/>
                <a:cs typeface="Times New Roman" panose="02020603050405020304" pitchFamily="18" charset="0"/>
              </a:rPr>
              <a:t>Passive safety </a:t>
            </a:r>
          </a:p>
          <a:p>
            <a:pPr marL="171450" marR="0" indent="-171450" algn="l">
              <a:lnSpc>
                <a:spcPct val="107000"/>
              </a:lnSpc>
              <a:spcBef>
                <a:spcPts val="0"/>
              </a:spcBef>
              <a:spcAft>
                <a:spcPts val="0"/>
              </a:spcAft>
              <a:buFont typeface="Arial" panose="020B0604020202020204" pitchFamily="34" charset="0"/>
              <a:buChar char="•"/>
            </a:pPr>
            <a:r>
              <a:rPr lang="en-US" sz="1400" dirty="0" smtClean="0">
                <a:effectLst/>
                <a:latin typeface="Calibri" panose="020F0502020204030204" pitchFamily="34" charset="0"/>
                <a:ea typeface="Calibri" panose="020F0502020204030204" pitchFamily="34" charset="0"/>
                <a:cs typeface="Times New Roman" panose="02020603050405020304" pitchFamily="18" charset="0"/>
              </a:rPr>
              <a:t>Intelligent vehicles</a:t>
            </a:r>
          </a:p>
          <a:p>
            <a:pPr marL="171450" marR="0" indent="-171450" algn="l">
              <a:lnSpc>
                <a:spcPct val="107000"/>
              </a:lnSpc>
              <a:spcBef>
                <a:spcPts val="0"/>
              </a:spcBef>
              <a:spcAft>
                <a:spcPts val="0"/>
              </a:spcAft>
              <a:buFont typeface="Arial" panose="020B0604020202020204" pitchFamily="34" charset="0"/>
              <a:buChar char="•"/>
            </a:pPr>
            <a:r>
              <a:rPr lang="en-US" sz="1400" dirty="0" smtClean="0">
                <a:latin typeface="Calibri" panose="020F0502020204030204" pitchFamily="34" charset="0"/>
                <a:ea typeface="Calibri" panose="020F0502020204030204" pitchFamily="34" charset="0"/>
                <a:cs typeface="Times New Roman" panose="02020603050405020304" pitchFamily="18" charset="0"/>
              </a:rPr>
              <a:t>Traversable hardware</a:t>
            </a:r>
            <a:endParaRPr lang="en-US"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71450" marR="0" indent="-171450" algn="l">
              <a:lnSpc>
                <a:spcPct val="107000"/>
              </a:lnSpc>
              <a:spcBef>
                <a:spcPts val="0"/>
              </a:spcBef>
              <a:spcAft>
                <a:spcPts val="0"/>
              </a:spcAft>
              <a:buFont typeface="Arial" panose="020B0604020202020204" pitchFamily="34" charset="0"/>
              <a:buChar char="•"/>
            </a:pPr>
            <a:endParaRPr lang="en-US"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71450" marR="0" indent="-171450" algn="l">
              <a:lnSpc>
                <a:spcPct val="107000"/>
              </a:lnSpc>
              <a:spcBef>
                <a:spcPts val="0"/>
              </a:spcBef>
              <a:spcAft>
                <a:spcPts val="0"/>
              </a:spcAft>
              <a:buFont typeface="Arial" panose="020B0604020202020204" pitchFamily="34" charset="0"/>
              <a:buChar char="•"/>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6" name="Rectangle 2"/>
          <p:cNvSpPr>
            <a:spLocks noGrp="1" noChangeArrowheads="1"/>
          </p:cNvSpPr>
          <p:nvPr>
            <p:ph type="title"/>
          </p:nvPr>
        </p:nvSpPr>
        <p:spPr>
          <a:xfrm>
            <a:off x="0" y="633413"/>
            <a:ext cx="9144000" cy="838200"/>
          </a:xfrm>
        </p:spPr>
        <p:txBody>
          <a:bodyPr/>
          <a:lstStyle/>
          <a:p>
            <a:pPr algn="ctr" eaLnBrk="1" hangingPunct="1"/>
            <a:r>
              <a:rPr lang="en-US" altLang="en-US" dirty="0" smtClean="0"/>
              <a:t>A Model for Safe Systems</a:t>
            </a:r>
          </a:p>
        </p:txBody>
      </p:sp>
    </p:spTree>
    <p:extLst>
      <p:ext uri="{BB962C8B-B14F-4D97-AF65-F5344CB8AC3E}">
        <p14:creationId xmlns:p14="http://schemas.microsoft.com/office/powerpoint/2010/main" val="2647873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1" grpId="0"/>
      <p:bldP spid="34" grpId="0"/>
      <p:bldP spid="35" grpId="0"/>
    </p:bld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FAU Activities: From Roadmap </a:t>
            </a:r>
            <a:endParaRPr lang="en-US" dirty="0"/>
          </a:p>
        </p:txBody>
      </p:sp>
      <p:sp>
        <p:nvSpPr>
          <p:cNvPr id="3" name="Content Placeholder 2"/>
          <p:cNvSpPr>
            <a:spLocks noGrp="1"/>
          </p:cNvSpPr>
          <p:nvPr>
            <p:ph idx="1"/>
          </p:nvPr>
        </p:nvSpPr>
        <p:spPr/>
        <p:txBody>
          <a:bodyPr/>
          <a:lstStyle/>
          <a:p>
            <a:pPr>
              <a:buFont typeface="+mj-lt"/>
              <a:buAutoNum type="arabicPeriod"/>
            </a:pPr>
            <a:r>
              <a:rPr lang="en-US" sz="1800" b="1" u="sng" dirty="0" smtClean="0"/>
              <a:t>Identifying </a:t>
            </a:r>
            <a:r>
              <a:rPr lang="en-US" sz="1800" b="1" u="sng" dirty="0"/>
              <a:t>the Safety Information Needs of Major Cities in the U.S. </a:t>
            </a:r>
          </a:p>
          <a:p>
            <a:pPr marL="400050" lvl="1" indent="0">
              <a:buNone/>
            </a:pPr>
            <a:r>
              <a:rPr lang="en-US" sz="1400" dirty="0"/>
              <a:t>This study seeks to understand how cities in the U.S. address the issue of traffic safety, as well as to identify the research, information, and guidance they view as being most essential to advancing their safety needs</a:t>
            </a:r>
            <a:r>
              <a:rPr lang="en-US" sz="1400" dirty="0" smtClean="0"/>
              <a:t>.</a:t>
            </a:r>
            <a:endParaRPr lang="en-US" sz="1800" b="1" u="sng" dirty="0" smtClean="0"/>
          </a:p>
          <a:p>
            <a:pPr>
              <a:buFont typeface="+mj-lt"/>
              <a:buAutoNum type="arabicPeriod"/>
            </a:pPr>
            <a:r>
              <a:rPr lang="en-US" sz="1800" b="1" u="sng" dirty="0" smtClean="0"/>
              <a:t>Safe </a:t>
            </a:r>
            <a:r>
              <a:rPr lang="en-US" sz="1800" b="1" u="sng" dirty="0"/>
              <a:t>Systems Synthesis &amp; Summit Phase </a:t>
            </a:r>
            <a:r>
              <a:rPr lang="en-US" sz="1800" b="1" u="sng" dirty="0" smtClean="0"/>
              <a:t>1</a:t>
            </a:r>
            <a:r>
              <a:rPr lang="en-US" sz="1800" b="1" dirty="0" smtClean="0"/>
              <a:t> </a:t>
            </a:r>
          </a:p>
          <a:p>
            <a:pPr marL="400050" lvl="1" indent="0">
              <a:buNone/>
            </a:pPr>
            <a:r>
              <a:rPr lang="en-US" sz="1400" dirty="0" smtClean="0"/>
              <a:t>This </a:t>
            </a:r>
            <a:r>
              <a:rPr lang="en-US" sz="1400" dirty="0"/>
              <a:t>effort will entail a review of the literature on safe systems and a leadership summit to engage key stakeholders in the development of a single, working definition of the safe systems concept</a:t>
            </a:r>
            <a:r>
              <a:rPr lang="en-US" sz="1400" dirty="0" smtClean="0"/>
              <a:t>.</a:t>
            </a:r>
            <a:endParaRPr lang="en-US" sz="1800" b="1" u="sng" dirty="0" smtClean="0"/>
          </a:p>
          <a:p>
            <a:pPr>
              <a:buFont typeface="+mj-lt"/>
              <a:buAutoNum type="arabicPeriod"/>
            </a:pPr>
            <a:r>
              <a:rPr lang="en-US" sz="1800" b="1" u="sng" dirty="0" smtClean="0"/>
              <a:t>Completing </a:t>
            </a:r>
            <a:r>
              <a:rPr lang="en-US" sz="1800" b="1" u="sng" dirty="0"/>
              <a:t>the Picture of Traffic Injuries: Understanding Data Needs and Opportunities for Road Safety (Led by UT-K)</a:t>
            </a:r>
          </a:p>
          <a:p>
            <a:pPr marL="400050" lvl="1" indent="0">
              <a:buNone/>
            </a:pPr>
            <a:r>
              <a:rPr lang="en-US" sz="1400" dirty="0"/>
              <a:t>To complete the picture of crashes and determine which elements of data that exist outside of conventional crash data can contribute to this picture, and to identify innovative statistical, probabilistic, and big data visualization tools to link crashes with other records.</a:t>
            </a:r>
          </a:p>
          <a:p>
            <a:pPr marL="400050" lvl="1" indent="0">
              <a:buNone/>
            </a:pPr>
            <a:endParaRPr lang="en-US" sz="1400" dirty="0"/>
          </a:p>
          <a:p>
            <a:endParaRPr lang="en-US" sz="1800" dirty="0" smtClean="0"/>
          </a:p>
          <a:p>
            <a:endParaRPr lang="en-US" sz="1100" dirty="0"/>
          </a:p>
        </p:txBody>
      </p:sp>
    </p:spTree>
    <p:extLst>
      <p:ext uri="{BB962C8B-B14F-4D97-AF65-F5344CB8AC3E}">
        <p14:creationId xmlns:p14="http://schemas.microsoft.com/office/powerpoint/2010/main" val="31504623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686454" y="3133912"/>
            <a:ext cx="7772400" cy="1362075"/>
          </a:xfrm>
        </p:spPr>
        <p:txBody>
          <a:bodyPr/>
          <a:lstStyle/>
          <a:p>
            <a:r>
              <a:rPr lang="en-US" dirty="0"/>
              <a:t>Identifying the Safety Information Needs of Major Cities in the U.S.</a:t>
            </a:r>
          </a:p>
        </p:txBody>
      </p:sp>
      <p:sp>
        <p:nvSpPr>
          <p:cNvPr id="5" name="Text Placeholder 4"/>
          <p:cNvSpPr>
            <a:spLocks noGrp="1"/>
          </p:cNvSpPr>
          <p:nvPr>
            <p:ph type="body" idx="1"/>
          </p:nvPr>
        </p:nvSpPr>
        <p:spPr>
          <a:xfrm>
            <a:off x="686454" y="1633725"/>
            <a:ext cx="7772400" cy="1500187"/>
          </a:xfrm>
        </p:spPr>
        <p:txBody>
          <a:bodyPr/>
          <a:lstStyle/>
          <a:p>
            <a:r>
              <a:rPr lang="en-US" sz="4000" b="1" dirty="0" smtClean="0"/>
              <a:t>Area 1: </a:t>
            </a:r>
            <a:endParaRPr lang="en-US" sz="4000" b="1" dirty="0"/>
          </a:p>
        </p:txBody>
      </p:sp>
    </p:spTree>
    <p:extLst>
      <p:ext uri="{BB962C8B-B14F-4D97-AF65-F5344CB8AC3E}">
        <p14:creationId xmlns:p14="http://schemas.microsoft.com/office/powerpoint/2010/main" val="10459538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617810" y="3448957"/>
            <a:ext cx="7772400" cy="1362075"/>
          </a:xfrm>
        </p:spPr>
        <p:txBody>
          <a:bodyPr/>
          <a:lstStyle/>
          <a:p>
            <a:pPr algn="ctr"/>
            <a:r>
              <a:rPr lang="en-US" sz="2800" dirty="0" smtClean="0"/>
              <a:t>Counterfactual Reasoning</a:t>
            </a:r>
            <a:endParaRPr lang="en-US" sz="2800" dirty="0"/>
          </a:p>
        </p:txBody>
      </p:sp>
      <p:sp>
        <p:nvSpPr>
          <p:cNvPr id="5" name="Text Placeholder 4"/>
          <p:cNvSpPr>
            <a:spLocks noGrp="1"/>
          </p:cNvSpPr>
          <p:nvPr>
            <p:ph type="body" idx="1"/>
          </p:nvPr>
        </p:nvSpPr>
        <p:spPr>
          <a:xfrm>
            <a:off x="617810" y="1800724"/>
            <a:ext cx="7772400" cy="1500187"/>
          </a:xfrm>
        </p:spPr>
        <p:txBody>
          <a:bodyPr/>
          <a:lstStyle/>
          <a:p>
            <a:pPr algn="ctr"/>
            <a:r>
              <a:rPr lang="en-US" sz="4000" b="1" dirty="0" smtClean="0"/>
              <a:t>Part 1:</a:t>
            </a:r>
            <a:endParaRPr lang="en-US" sz="4000" b="1" dirty="0"/>
          </a:p>
        </p:txBody>
      </p:sp>
    </p:spTree>
    <p:extLst>
      <p:ext uri="{BB962C8B-B14F-4D97-AF65-F5344CB8AC3E}">
        <p14:creationId xmlns:p14="http://schemas.microsoft.com/office/powerpoint/2010/main" val="9471333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353671" y="981635"/>
            <a:ext cx="7180730" cy="838200"/>
          </a:xfrm>
        </p:spPr>
        <p:txBody>
          <a:bodyPr/>
          <a:lstStyle/>
          <a:p>
            <a:r>
              <a:rPr lang="en-US" sz="3200" b="1" dirty="0" smtClean="0"/>
              <a:t>R1: Status</a:t>
            </a:r>
            <a:r>
              <a:rPr lang="en-US" sz="3200" b="1" u="sng" dirty="0"/>
              <a:t/>
            </a:r>
            <a:br>
              <a:rPr lang="en-US" sz="3200" b="1" u="sng" dirty="0"/>
            </a:br>
            <a:endParaRPr lang="en-US" sz="3200" dirty="0"/>
          </a:p>
        </p:txBody>
      </p:sp>
      <p:sp>
        <p:nvSpPr>
          <p:cNvPr id="3" name="Content Placeholder 2"/>
          <p:cNvSpPr>
            <a:spLocks noGrp="1"/>
          </p:cNvSpPr>
          <p:nvPr>
            <p:ph idx="1"/>
          </p:nvPr>
        </p:nvSpPr>
        <p:spPr>
          <a:xfrm>
            <a:off x="1353671" y="1819835"/>
            <a:ext cx="6660776" cy="4114800"/>
          </a:xfrm>
        </p:spPr>
        <p:txBody>
          <a:bodyPr/>
          <a:lstStyle/>
          <a:p>
            <a:pPr marL="514350" indent="-514350">
              <a:buFont typeface="+mj-lt"/>
              <a:buAutoNum type="arabicPeriod"/>
            </a:pPr>
            <a:r>
              <a:rPr lang="en-US" sz="2800" dirty="0" smtClean="0"/>
              <a:t>Focus Group: 10/30/2017</a:t>
            </a:r>
          </a:p>
          <a:p>
            <a:pPr lvl="2"/>
            <a:r>
              <a:rPr lang="en-US" sz="2000" dirty="0" smtClean="0"/>
              <a:t>We are repeating the mistakes of the past…</a:t>
            </a:r>
          </a:p>
          <a:p>
            <a:pPr marL="514350" indent="-514350">
              <a:buFont typeface="+mj-lt"/>
              <a:buAutoNum type="arabicPeriod"/>
            </a:pPr>
            <a:r>
              <a:rPr lang="en-US" sz="2800" dirty="0" smtClean="0"/>
              <a:t>Survey: Pending </a:t>
            </a:r>
            <a:endParaRPr lang="en-US" sz="2800" dirty="0"/>
          </a:p>
        </p:txBody>
      </p:sp>
    </p:spTree>
    <p:extLst>
      <p:ext uri="{BB962C8B-B14F-4D97-AF65-F5344CB8AC3E}">
        <p14:creationId xmlns:p14="http://schemas.microsoft.com/office/powerpoint/2010/main" val="28535583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686454" y="3133912"/>
            <a:ext cx="7772400" cy="1362075"/>
          </a:xfrm>
        </p:spPr>
        <p:txBody>
          <a:bodyPr/>
          <a:lstStyle/>
          <a:p>
            <a:r>
              <a:rPr lang="en-US" dirty="0" smtClean="0"/>
              <a:t>Safe Systems Summit and Literature Review</a:t>
            </a:r>
            <a:endParaRPr lang="en-US" dirty="0"/>
          </a:p>
        </p:txBody>
      </p:sp>
      <p:sp>
        <p:nvSpPr>
          <p:cNvPr id="5" name="Text Placeholder 4"/>
          <p:cNvSpPr>
            <a:spLocks noGrp="1"/>
          </p:cNvSpPr>
          <p:nvPr>
            <p:ph type="body" idx="1"/>
          </p:nvPr>
        </p:nvSpPr>
        <p:spPr>
          <a:xfrm>
            <a:off x="686454" y="1633725"/>
            <a:ext cx="7772400" cy="1500187"/>
          </a:xfrm>
        </p:spPr>
        <p:txBody>
          <a:bodyPr/>
          <a:lstStyle/>
          <a:p>
            <a:r>
              <a:rPr lang="en-US" sz="4000" b="1" dirty="0" smtClean="0"/>
              <a:t>Area 2:</a:t>
            </a:r>
            <a:endParaRPr lang="en-US" sz="4000" b="1" dirty="0"/>
          </a:p>
        </p:txBody>
      </p:sp>
    </p:spTree>
    <p:extLst>
      <p:ext uri="{BB962C8B-B14F-4D97-AF65-F5344CB8AC3E}">
        <p14:creationId xmlns:p14="http://schemas.microsoft.com/office/powerpoint/2010/main" val="29331530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Literature Review: Elements  </a:t>
            </a:r>
            <a:endParaRPr lang="en-US" dirty="0"/>
          </a:p>
        </p:txBody>
      </p:sp>
      <p:sp>
        <p:nvSpPr>
          <p:cNvPr id="3" name="Content Placeholder 2"/>
          <p:cNvSpPr>
            <a:spLocks noGrp="1"/>
          </p:cNvSpPr>
          <p:nvPr>
            <p:ph idx="1"/>
          </p:nvPr>
        </p:nvSpPr>
        <p:spPr/>
        <p:txBody>
          <a:bodyPr/>
          <a:lstStyle/>
          <a:p>
            <a:pPr lvl="1"/>
            <a:r>
              <a:rPr lang="en-US" dirty="0"/>
              <a:t>Open vs. Closed Systems</a:t>
            </a:r>
          </a:p>
          <a:p>
            <a:pPr lvl="1"/>
            <a:r>
              <a:rPr lang="en-US" dirty="0"/>
              <a:t>Defining Errors/Risk</a:t>
            </a:r>
          </a:p>
          <a:p>
            <a:pPr lvl="1"/>
            <a:r>
              <a:rPr lang="en-US" dirty="0"/>
              <a:t>Latent Factors (Systematic Error)</a:t>
            </a:r>
          </a:p>
          <a:p>
            <a:pPr lvl="1"/>
            <a:r>
              <a:rPr lang="en-US" dirty="0"/>
              <a:t>Speed Management</a:t>
            </a:r>
          </a:p>
          <a:p>
            <a:pPr lvl="1"/>
            <a:r>
              <a:rPr lang="en-US" dirty="0"/>
              <a:t>Self-Explaining Roads (Schema/Schemata)</a:t>
            </a:r>
          </a:p>
          <a:p>
            <a:pPr lvl="1"/>
            <a:r>
              <a:rPr lang="en-US" dirty="0"/>
              <a:t>Safety Culture </a:t>
            </a:r>
          </a:p>
          <a:p>
            <a:pPr lvl="1"/>
            <a:r>
              <a:rPr lang="en-US" dirty="0"/>
              <a:t>Models and Processes </a:t>
            </a:r>
          </a:p>
        </p:txBody>
      </p:sp>
    </p:spTree>
    <p:extLst>
      <p:ext uri="{BB962C8B-B14F-4D97-AF65-F5344CB8AC3E}">
        <p14:creationId xmlns:p14="http://schemas.microsoft.com/office/powerpoint/2010/main" val="42329341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Safe Systems Summit</a:t>
            </a:r>
            <a:endParaRPr lang="en-US" sz="3600" dirty="0"/>
          </a:p>
        </p:txBody>
      </p:sp>
      <p:sp>
        <p:nvSpPr>
          <p:cNvPr id="3" name="Content Placeholder 2"/>
          <p:cNvSpPr>
            <a:spLocks noGrp="1"/>
          </p:cNvSpPr>
          <p:nvPr>
            <p:ph idx="1"/>
          </p:nvPr>
        </p:nvSpPr>
        <p:spPr/>
        <p:txBody>
          <a:bodyPr/>
          <a:lstStyle/>
          <a:p>
            <a:pPr marL="0" indent="0">
              <a:buNone/>
            </a:pPr>
            <a:r>
              <a:rPr lang="en-US" dirty="0" smtClean="0"/>
              <a:t>Part 1: Safe Systems Concepts</a:t>
            </a:r>
          </a:p>
          <a:p>
            <a:pPr marL="0" indent="0">
              <a:buNone/>
            </a:pPr>
            <a:r>
              <a:rPr lang="en-US" dirty="0" smtClean="0"/>
              <a:t>Part 2: Implementation</a:t>
            </a:r>
            <a:endParaRPr lang="en-US" dirty="0"/>
          </a:p>
        </p:txBody>
      </p:sp>
    </p:spTree>
    <p:extLst>
      <p:ext uri="{BB962C8B-B14F-4D97-AF65-F5344CB8AC3E}">
        <p14:creationId xmlns:p14="http://schemas.microsoft.com/office/powerpoint/2010/main" val="15625960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711495" y="590108"/>
            <a:ext cx="7391400" cy="838200"/>
          </a:xfrm>
        </p:spPr>
        <p:txBody>
          <a:bodyPr/>
          <a:lstStyle/>
          <a:p>
            <a:r>
              <a:rPr lang="en-US" dirty="0"/>
              <a:t>S</a:t>
            </a:r>
            <a:r>
              <a:rPr lang="en-US" dirty="0" smtClean="0"/>
              <a:t>UMMIT PART 1: CONCEPTS</a:t>
            </a:r>
            <a:endParaRPr lang="en-US" dirty="0"/>
          </a:p>
        </p:txBody>
      </p:sp>
      <p:sp>
        <p:nvSpPr>
          <p:cNvPr id="3" name="Content Placeholder 2"/>
          <p:cNvSpPr>
            <a:spLocks noGrp="1"/>
          </p:cNvSpPr>
          <p:nvPr>
            <p:ph idx="1"/>
          </p:nvPr>
        </p:nvSpPr>
        <p:spPr>
          <a:xfrm>
            <a:off x="711495" y="1694121"/>
            <a:ext cx="8113528" cy="4993758"/>
          </a:xfrm>
        </p:spPr>
        <p:txBody>
          <a:bodyPr/>
          <a:lstStyle/>
          <a:p>
            <a:pPr marL="514350" indent="-514350">
              <a:buFont typeface="+mj-lt"/>
              <a:buAutoNum type="arabicPeriod"/>
            </a:pPr>
            <a:r>
              <a:rPr lang="en-US" sz="2000" b="1" dirty="0" smtClean="0"/>
              <a:t>Systems Perspective</a:t>
            </a:r>
          </a:p>
          <a:p>
            <a:pPr marL="1314450" lvl="2" indent="-514350">
              <a:buFont typeface="+mj-lt"/>
              <a:buAutoNum type="alphaLcPeriod"/>
            </a:pPr>
            <a:r>
              <a:rPr lang="en-US" sz="1800" dirty="0" smtClean="0"/>
              <a:t>KEYNOTE: Organizational/Systems </a:t>
            </a:r>
            <a:r>
              <a:rPr lang="en-US" sz="1800" dirty="0"/>
              <a:t>Theory (James </a:t>
            </a:r>
            <a:r>
              <a:rPr lang="en-US" sz="1800" dirty="0" smtClean="0"/>
              <a:t>Reason)</a:t>
            </a:r>
          </a:p>
          <a:p>
            <a:pPr marL="1314450" lvl="2" indent="-514350">
              <a:buFont typeface="+mj-lt"/>
              <a:buAutoNum type="alphaLcPeriod"/>
            </a:pPr>
            <a:r>
              <a:rPr lang="en-US" sz="1800" dirty="0" smtClean="0"/>
              <a:t>Safety-Conscious </a:t>
            </a:r>
            <a:r>
              <a:rPr lang="en-US" sz="1800" dirty="0"/>
              <a:t>Planning (Michael </a:t>
            </a:r>
            <a:r>
              <a:rPr lang="en-US" sz="1800" dirty="0" smtClean="0"/>
              <a:t>Meyer/Susan </a:t>
            </a:r>
            <a:r>
              <a:rPr lang="en-US" sz="1800" dirty="0" err="1" smtClean="0"/>
              <a:t>Herbel</a:t>
            </a:r>
            <a:r>
              <a:rPr lang="en-US" sz="1800" dirty="0" smtClean="0"/>
              <a:t>)</a:t>
            </a:r>
            <a:endParaRPr lang="en-US" sz="1800" dirty="0"/>
          </a:p>
          <a:p>
            <a:pPr marL="514350" indent="-514350">
              <a:buFont typeface="+mj-lt"/>
              <a:buAutoNum type="arabicPeriod"/>
            </a:pPr>
            <a:r>
              <a:rPr lang="en-US" sz="2000" b="1" dirty="0" smtClean="0"/>
              <a:t>Safe Speeds </a:t>
            </a:r>
            <a:r>
              <a:rPr lang="en-US" sz="2000" dirty="0" smtClean="0"/>
              <a:t>(Leah </a:t>
            </a:r>
            <a:r>
              <a:rPr lang="en-US" sz="2000" dirty="0" err="1" smtClean="0"/>
              <a:t>Shahum</a:t>
            </a:r>
            <a:r>
              <a:rPr lang="en-US" sz="2000" dirty="0" smtClean="0"/>
              <a:t>)</a:t>
            </a:r>
            <a:endParaRPr lang="en-US" sz="2000" dirty="0"/>
          </a:p>
          <a:p>
            <a:pPr marL="514350" indent="-514350">
              <a:buFont typeface="+mj-lt"/>
              <a:buAutoNum type="arabicPeriod"/>
            </a:pPr>
            <a:r>
              <a:rPr lang="en-US" sz="2000" b="1" dirty="0" smtClean="0"/>
              <a:t>Safe </a:t>
            </a:r>
            <a:r>
              <a:rPr lang="en-US" sz="2000" b="1" dirty="0"/>
              <a:t>Streets </a:t>
            </a:r>
            <a:r>
              <a:rPr lang="en-US" sz="2000" dirty="0" smtClean="0"/>
              <a:t>(Janette </a:t>
            </a:r>
            <a:r>
              <a:rPr lang="en-US" sz="2000" dirty="0" err="1" smtClean="0"/>
              <a:t>Sadik</a:t>
            </a:r>
            <a:r>
              <a:rPr lang="en-US" sz="2000" dirty="0" smtClean="0"/>
              <a:t>-Khan)</a:t>
            </a:r>
          </a:p>
          <a:p>
            <a:pPr marL="514350" indent="-514350">
              <a:buFont typeface="+mj-lt"/>
              <a:buAutoNum type="arabicPeriod"/>
            </a:pPr>
            <a:r>
              <a:rPr lang="en-US" sz="2000" b="1" dirty="0" smtClean="0"/>
              <a:t>Safe Users</a:t>
            </a:r>
          </a:p>
          <a:p>
            <a:pPr marL="1314450" lvl="2" indent="-514350">
              <a:buFont typeface="+mj-lt"/>
              <a:buAutoNum type="alphaLcPeriod"/>
            </a:pPr>
            <a:r>
              <a:rPr lang="en-US" sz="1800" dirty="0" smtClean="0"/>
              <a:t>Safety Culture (Nicholas Ward)</a:t>
            </a:r>
          </a:p>
          <a:p>
            <a:pPr marL="1314450" lvl="2" indent="-514350">
              <a:buFont typeface="+mj-lt"/>
              <a:buAutoNum type="alphaLcPeriod"/>
            </a:pPr>
            <a:r>
              <a:rPr lang="en-US" sz="1800" dirty="0" smtClean="0"/>
              <a:t>Social </a:t>
            </a:r>
            <a:r>
              <a:rPr lang="en-US" sz="1800" dirty="0"/>
              <a:t>Science/Traffic Psychology </a:t>
            </a:r>
            <a:r>
              <a:rPr lang="en-US" sz="1800" dirty="0" smtClean="0"/>
              <a:t>Perspective</a:t>
            </a:r>
            <a:endParaRPr lang="en-US" sz="2000" dirty="0"/>
          </a:p>
          <a:p>
            <a:pPr marL="514350" indent="-514350">
              <a:buFont typeface="+mj-lt"/>
              <a:buAutoNum type="arabicPeriod"/>
            </a:pPr>
            <a:r>
              <a:rPr lang="en-US" sz="2000" b="1" dirty="0" smtClean="0"/>
              <a:t>Safe Vehicles</a:t>
            </a:r>
          </a:p>
          <a:p>
            <a:pPr marL="1314450" lvl="2" indent="-514350">
              <a:buFont typeface="+mj-lt"/>
              <a:buAutoNum type="alphaLcPeriod"/>
            </a:pPr>
            <a:r>
              <a:rPr lang="en-US" sz="1800" dirty="0" smtClean="0"/>
              <a:t>Vehicle Manufacturers</a:t>
            </a:r>
          </a:p>
          <a:p>
            <a:pPr marL="1314450" lvl="2" indent="-514350">
              <a:buFont typeface="+mj-lt"/>
              <a:buAutoNum type="alphaLcPeriod"/>
            </a:pPr>
            <a:r>
              <a:rPr lang="en-US" sz="1800" dirty="0" smtClean="0"/>
              <a:t>Connected/Automated Vehicles</a:t>
            </a:r>
            <a:endParaRPr lang="en-US" sz="2000" dirty="0"/>
          </a:p>
        </p:txBody>
      </p:sp>
    </p:spTree>
    <p:extLst>
      <p:ext uri="{BB962C8B-B14F-4D97-AF65-F5344CB8AC3E}">
        <p14:creationId xmlns:p14="http://schemas.microsoft.com/office/powerpoint/2010/main" val="37176849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945411" y="738964"/>
            <a:ext cx="7391400" cy="838200"/>
          </a:xfrm>
        </p:spPr>
        <p:txBody>
          <a:bodyPr/>
          <a:lstStyle/>
          <a:p>
            <a:r>
              <a:rPr lang="en-US" dirty="0" smtClean="0"/>
              <a:t>SUMMIT PART 2: IMPLEMENTATION</a:t>
            </a:r>
            <a:endParaRPr lang="en-US" dirty="0"/>
          </a:p>
        </p:txBody>
      </p:sp>
      <p:sp>
        <p:nvSpPr>
          <p:cNvPr id="3" name="Content Placeholder 2"/>
          <p:cNvSpPr>
            <a:spLocks noGrp="1"/>
          </p:cNvSpPr>
          <p:nvPr>
            <p:ph idx="1"/>
          </p:nvPr>
        </p:nvSpPr>
        <p:spPr>
          <a:xfrm>
            <a:off x="1057940" y="1828800"/>
            <a:ext cx="7612911" cy="4114800"/>
          </a:xfrm>
        </p:spPr>
        <p:txBody>
          <a:bodyPr/>
          <a:lstStyle/>
          <a:p>
            <a:pPr marL="457200" indent="-457200">
              <a:buFont typeface="+mj-lt"/>
              <a:buAutoNum type="arabicPeriod" startAt="6"/>
            </a:pPr>
            <a:r>
              <a:rPr lang="en-US" sz="2400" b="1" dirty="0" smtClean="0"/>
              <a:t>Industry Roundtable</a:t>
            </a:r>
          </a:p>
          <a:p>
            <a:pPr lvl="1" indent="-342900"/>
            <a:r>
              <a:rPr lang="en-US" sz="2000" dirty="0" smtClean="0"/>
              <a:t>NACTO </a:t>
            </a:r>
          </a:p>
          <a:p>
            <a:pPr lvl="1" indent="-342900"/>
            <a:r>
              <a:rPr lang="en-US" sz="2000" dirty="0" smtClean="0"/>
              <a:t>Vision </a:t>
            </a:r>
            <a:r>
              <a:rPr lang="en-US" sz="2000" dirty="0"/>
              <a:t>Zero </a:t>
            </a:r>
            <a:r>
              <a:rPr lang="en-US" sz="2000" dirty="0" smtClean="0"/>
              <a:t>Network</a:t>
            </a:r>
          </a:p>
          <a:p>
            <a:pPr lvl="1" indent="-342900"/>
            <a:r>
              <a:rPr lang="en-US" sz="2000" dirty="0" smtClean="0"/>
              <a:t>AASHTO</a:t>
            </a:r>
          </a:p>
          <a:p>
            <a:pPr lvl="1" indent="-342900">
              <a:spcAft>
                <a:spcPts val="1200"/>
              </a:spcAft>
            </a:pPr>
            <a:r>
              <a:rPr lang="en-US" sz="2000" dirty="0" smtClean="0"/>
              <a:t>ITE</a:t>
            </a:r>
          </a:p>
          <a:p>
            <a:pPr marL="457200" indent="-457200">
              <a:buFont typeface="+mj-lt"/>
              <a:buAutoNum type="arabicPeriod" startAt="7"/>
            </a:pPr>
            <a:r>
              <a:rPr lang="en-US" sz="2400" b="1" dirty="0" smtClean="0"/>
              <a:t>City </a:t>
            </a:r>
            <a:r>
              <a:rPr lang="en-US" sz="2400" b="1" dirty="0"/>
              <a:t>Roundtable </a:t>
            </a:r>
            <a:endParaRPr lang="en-US" sz="2400" b="1" dirty="0" smtClean="0"/>
          </a:p>
          <a:p>
            <a:pPr lvl="1" indent="-342900"/>
            <a:r>
              <a:rPr lang="en-US" sz="2000" dirty="0" smtClean="0"/>
              <a:t>NYC  </a:t>
            </a:r>
          </a:p>
          <a:p>
            <a:pPr lvl="1" indent="-342900"/>
            <a:r>
              <a:rPr lang="en-US" sz="2000" dirty="0" smtClean="0"/>
              <a:t>Chicago (?)</a:t>
            </a:r>
          </a:p>
          <a:p>
            <a:pPr lvl="1" indent="-342900"/>
            <a:r>
              <a:rPr lang="en-US" sz="2000" dirty="0" smtClean="0"/>
              <a:t>Los </a:t>
            </a:r>
            <a:r>
              <a:rPr lang="en-US" sz="2000" dirty="0"/>
              <a:t>Angeles </a:t>
            </a:r>
            <a:r>
              <a:rPr lang="en-US" sz="2000" dirty="0" smtClean="0"/>
              <a:t>(?)</a:t>
            </a:r>
          </a:p>
          <a:p>
            <a:pPr lvl="1" indent="-342900"/>
            <a:r>
              <a:rPr lang="en-US" sz="2000" dirty="0" smtClean="0"/>
              <a:t>Fort </a:t>
            </a:r>
            <a:r>
              <a:rPr lang="en-US" sz="2000" dirty="0"/>
              <a:t>Lauderdale (?)</a:t>
            </a:r>
          </a:p>
          <a:p>
            <a:pPr marL="514350" indent="-514350">
              <a:buFont typeface="+mj-lt"/>
              <a:buAutoNum type="arabicPeriod" startAt="7"/>
            </a:pPr>
            <a:endParaRPr lang="en-US" sz="2400" dirty="0"/>
          </a:p>
        </p:txBody>
      </p:sp>
    </p:spTree>
    <p:extLst>
      <p:ext uri="{BB962C8B-B14F-4D97-AF65-F5344CB8AC3E}">
        <p14:creationId xmlns:p14="http://schemas.microsoft.com/office/powerpoint/2010/main" val="24653845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78376" y="4804257"/>
            <a:ext cx="9222376" cy="16211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10000"/>
              </a:spcAft>
              <a:buChar char="•"/>
              <a:defRPr sz="3200">
                <a:solidFill>
                  <a:schemeClr val="bg1"/>
                </a:solidFill>
                <a:latin typeface="+mn-lt"/>
                <a:ea typeface="+mn-ea"/>
                <a:cs typeface="+mn-cs"/>
              </a:defRPr>
            </a:lvl1pPr>
            <a:lvl2pPr marL="742950" indent="-285750" algn="l" rtl="0" eaLnBrk="0" fontAlgn="base" hangingPunct="0">
              <a:spcBef>
                <a:spcPct val="10000"/>
              </a:spcBef>
              <a:spcAft>
                <a:spcPct val="10000"/>
              </a:spcAft>
              <a:buClr>
                <a:schemeClr val="bg1"/>
              </a:buClr>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bg1"/>
                </a:solidFill>
                <a:latin typeface="Times New Roman" pitchFamily="18" charset="0"/>
              </a:defRPr>
            </a:lvl5pPr>
            <a:lvl6pPr marL="2514600" indent="-228600" algn="l" rtl="0" fontAlgn="base">
              <a:spcBef>
                <a:spcPct val="20000"/>
              </a:spcBef>
              <a:spcAft>
                <a:spcPct val="0"/>
              </a:spcAft>
              <a:buChar char="»"/>
              <a:defRPr sz="2000">
                <a:solidFill>
                  <a:schemeClr val="bg1"/>
                </a:solidFill>
                <a:latin typeface="Times New Roman" pitchFamily="18" charset="0"/>
              </a:defRPr>
            </a:lvl6pPr>
            <a:lvl7pPr marL="2971800" indent="-228600" algn="l" rtl="0" fontAlgn="base">
              <a:spcBef>
                <a:spcPct val="20000"/>
              </a:spcBef>
              <a:spcAft>
                <a:spcPct val="0"/>
              </a:spcAft>
              <a:buChar char="»"/>
              <a:defRPr sz="2000">
                <a:solidFill>
                  <a:schemeClr val="bg1"/>
                </a:solidFill>
                <a:latin typeface="Times New Roman" pitchFamily="18" charset="0"/>
              </a:defRPr>
            </a:lvl7pPr>
            <a:lvl8pPr marL="3429000" indent="-228600" algn="l" rtl="0" fontAlgn="base">
              <a:spcBef>
                <a:spcPct val="20000"/>
              </a:spcBef>
              <a:spcAft>
                <a:spcPct val="0"/>
              </a:spcAft>
              <a:buChar char="»"/>
              <a:defRPr sz="2000">
                <a:solidFill>
                  <a:schemeClr val="bg1"/>
                </a:solidFill>
                <a:latin typeface="Times New Roman" pitchFamily="18" charset="0"/>
              </a:defRPr>
            </a:lvl8pPr>
            <a:lvl9pPr marL="3886200" indent="-228600" algn="l" rtl="0" fontAlgn="base">
              <a:spcBef>
                <a:spcPct val="20000"/>
              </a:spcBef>
              <a:spcAft>
                <a:spcPct val="0"/>
              </a:spcAft>
              <a:buChar char="»"/>
              <a:defRPr sz="2000">
                <a:solidFill>
                  <a:schemeClr val="bg1"/>
                </a:solidFill>
                <a:latin typeface="Times New Roman" pitchFamily="18" charset="0"/>
              </a:defRPr>
            </a:lvl9pPr>
          </a:lstStyle>
          <a:p>
            <a:pPr marL="0" indent="0" algn="ctr">
              <a:spcBef>
                <a:spcPts val="0"/>
              </a:spcBef>
              <a:buFontTx/>
              <a:buNone/>
            </a:pPr>
            <a:r>
              <a:rPr lang="en-US" sz="3600" b="1" kern="0" dirty="0" smtClean="0">
                <a:solidFill>
                  <a:srgbClr val="FFC000"/>
                </a:solidFill>
              </a:rPr>
              <a:t>Antecedent → Consequence </a:t>
            </a:r>
            <a:endParaRPr lang="en-US" sz="3600" b="1" kern="0" dirty="0">
              <a:solidFill>
                <a:srgbClr val="FFC000"/>
              </a:solidFill>
            </a:endParaRPr>
          </a:p>
        </p:txBody>
      </p:sp>
      <p:sp>
        <p:nvSpPr>
          <p:cNvPr id="5" name="Content Placeholder 2"/>
          <p:cNvSpPr txBox="1">
            <a:spLocks/>
          </p:cNvSpPr>
          <p:nvPr/>
        </p:nvSpPr>
        <p:spPr bwMode="auto">
          <a:xfrm>
            <a:off x="832415" y="1734795"/>
            <a:ext cx="7567748" cy="16211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10000"/>
              </a:spcAft>
              <a:buChar char="•"/>
              <a:defRPr sz="3200">
                <a:solidFill>
                  <a:schemeClr val="bg1"/>
                </a:solidFill>
                <a:latin typeface="+mn-lt"/>
                <a:ea typeface="+mn-ea"/>
                <a:cs typeface="+mn-cs"/>
              </a:defRPr>
            </a:lvl1pPr>
            <a:lvl2pPr marL="742950" indent="-285750" algn="l" rtl="0" eaLnBrk="0" fontAlgn="base" hangingPunct="0">
              <a:spcBef>
                <a:spcPct val="10000"/>
              </a:spcBef>
              <a:spcAft>
                <a:spcPct val="10000"/>
              </a:spcAft>
              <a:buClr>
                <a:schemeClr val="bg1"/>
              </a:buClr>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bg1"/>
                </a:solidFill>
                <a:latin typeface="Times New Roman" pitchFamily="18" charset="0"/>
              </a:defRPr>
            </a:lvl5pPr>
            <a:lvl6pPr marL="2514600" indent="-228600" algn="l" rtl="0" fontAlgn="base">
              <a:spcBef>
                <a:spcPct val="20000"/>
              </a:spcBef>
              <a:spcAft>
                <a:spcPct val="0"/>
              </a:spcAft>
              <a:buChar char="»"/>
              <a:defRPr sz="2000">
                <a:solidFill>
                  <a:schemeClr val="bg1"/>
                </a:solidFill>
                <a:latin typeface="Times New Roman" pitchFamily="18" charset="0"/>
              </a:defRPr>
            </a:lvl6pPr>
            <a:lvl7pPr marL="2971800" indent="-228600" algn="l" rtl="0" fontAlgn="base">
              <a:spcBef>
                <a:spcPct val="20000"/>
              </a:spcBef>
              <a:spcAft>
                <a:spcPct val="0"/>
              </a:spcAft>
              <a:buChar char="»"/>
              <a:defRPr sz="2000">
                <a:solidFill>
                  <a:schemeClr val="bg1"/>
                </a:solidFill>
                <a:latin typeface="Times New Roman" pitchFamily="18" charset="0"/>
              </a:defRPr>
            </a:lvl7pPr>
            <a:lvl8pPr marL="3429000" indent="-228600" algn="l" rtl="0" fontAlgn="base">
              <a:spcBef>
                <a:spcPct val="20000"/>
              </a:spcBef>
              <a:spcAft>
                <a:spcPct val="0"/>
              </a:spcAft>
              <a:buChar char="»"/>
              <a:defRPr sz="2000">
                <a:solidFill>
                  <a:schemeClr val="bg1"/>
                </a:solidFill>
                <a:latin typeface="Times New Roman" pitchFamily="18" charset="0"/>
              </a:defRPr>
            </a:lvl8pPr>
            <a:lvl9pPr marL="3886200" indent="-228600" algn="l" rtl="0" fontAlgn="base">
              <a:spcBef>
                <a:spcPct val="20000"/>
              </a:spcBef>
              <a:spcAft>
                <a:spcPct val="0"/>
              </a:spcAft>
              <a:buChar char="»"/>
              <a:defRPr sz="2000">
                <a:solidFill>
                  <a:schemeClr val="bg1"/>
                </a:solidFill>
                <a:latin typeface="Times New Roman" pitchFamily="18" charset="0"/>
              </a:defRPr>
            </a:lvl9pPr>
          </a:lstStyle>
          <a:p>
            <a:pPr marL="0" indent="0">
              <a:buNone/>
            </a:pPr>
            <a:r>
              <a:rPr lang="en-US" sz="2800" b="1" u="sng" dirty="0">
                <a:solidFill>
                  <a:srgbClr val="FFC000"/>
                </a:solidFill>
              </a:rPr>
              <a:t>Counterfactual Reasoning</a:t>
            </a:r>
            <a:r>
              <a:rPr lang="en-US" sz="2800" b="1" dirty="0">
                <a:solidFill>
                  <a:srgbClr val="FFC000"/>
                </a:solidFill>
              </a:rPr>
              <a:t>:</a:t>
            </a:r>
            <a:r>
              <a:rPr lang="en-US" sz="2800" b="1" dirty="0"/>
              <a:t> </a:t>
            </a:r>
            <a:r>
              <a:rPr lang="en-US" sz="2800" dirty="0"/>
              <a:t>A form of logic that falsifies antecedents to determine whether they negate </a:t>
            </a:r>
            <a:r>
              <a:rPr lang="en-US" sz="2800" dirty="0" smtClean="0"/>
              <a:t>consequences.</a:t>
            </a:r>
          </a:p>
          <a:p>
            <a:pPr marL="0" indent="0">
              <a:buNone/>
            </a:pPr>
            <a:endParaRPr lang="en-US" sz="2800" dirty="0"/>
          </a:p>
          <a:p>
            <a:pPr marL="0" indent="0">
              <a:buNone/>
            </a:pPr>
            <a:r>
              <a:rPr lang="en-US" sz="2800" dirty="0" smtClean="0"/>
              <a:t>Form: </a:t>
            </a:r>
          </a:p>
        </p:txBody>
      </p:sp>
      <p:sp>
        <p:nvSpPr>
          <p:cNvPr id="6" name="Title 2"/>
          <p:cNvSpPr>
            <a:spLocks noGrp="1"/>
          </p:cNvSpPr>
          <p:nvPr>
            <p:ph type="title"/>
          </p:nvPr>
        </p:nvSpPr>
        <p:spPr>
          <a:xfrm>
            <a:off x="350518" y="451672"/>
            <a:ext cx="8531541" cy="838200"/>
          </a:xfrm>
        </p:spPr>
        <p:txBody>
          <a:bodyPr/>
          <a:lstStyle/>
          <a:p>
            <a:pPr algn="ctr"/>
            <a:r>
              <a:rPr lang="en-US" dirty="0" smtClean="0"/>
              <a:t>Psychological Processes:</a:t>
            </a:r>
            <a:endParaRPr lang="en-US" dirty="0"/>
          </a:p>
        </p:txBody>
      </p:sp>
    </p:spTree>
    <p:extLst>
      <p:ext uri="{BB962C8B-B14F-4D97-AF65-F5344CB8AC3E}">
        <p14:creationId xmlns:p14="http://schemas.microsoft.com/office/powerpoint/2010/main" val="27675035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8424" y="386425"/>
            <a:ext cx="7391400" cy="838200"/>
          </a:xfrm>
        </p:spPr>
        <p:txBody>
          <a:bodyPr/>
          <a:lstStyle/>
          <a:p>
            <a:pPr algn="ctr"/>
            <a:r>
              <a:rPr lang="en-US" dirty="0" smtClean="0"/>
              <a:t>Constructing Counterfactual Content </a:t>
            </a:r>
            <a:endParaRPr lang="en-US" dirty="0"/>
          </a:p>
        </p:txBody>
      </p:sp>
      <p:sp>
        <p:nvSpPr>
          <p:cNvPr id="4" name="Content Placeholder 3"/>
          <p:cNvSpPr>
            <a:spLocks noGrp="1"/>
          </p:cNvSpPr>
          <p:nvPr>
            <p:ph idx="1"/>
          </p:nvPr>
        </p:nvSpPr>
        <p:spPr>
          <a:xfrm>
            <a:off x="988424" y="1724833"/>
            <a:ext cx="7391400" cy="3844834"/>
          </a:xfrm>
        </p:spPr>
        <p:txBody>
          <a:bodyPr/>
          <a:lstStyle/>
          <a:p>
            <a:pPr marL="0" indent="0">
              <a:spcAft>
                <a:spcPts val="1200"/>
              </a:spcAft>
              <a:buNone/>
            </a:pPr>
            <a:r>
              <a:rPr lang="en-US" sz="2400" b="1" dirty="0">
                <a:solidFill>
                  <a:srgbClr val="FFC000"/>
                </a:solidFill>
              </a:rPr>
              <a:t>Outcome </a:t>
            </a:r>
            <a:r>
              <a:rPr lang="en-US" sz="2400" b="1" dirty="0" smtClean="0">
                <a:solidFill>
                  <a:srgbClr val="FFC000"/>
                </a:solidFill>
              </a:rPr>
              <a:t>Closeness: </a:t>
            </a:r>
            <a:r>
              <a:rPr lang="en-US" sz="2400" dirty="0" smtClean="0"/>
              <a:t>We focus on antecedents that are immediately proximate to consequences. </a:t>
            </a:r>
          </a:p>
          <a:p>
            <a:pPr marL="0" indent="0">
              <a:spcAft>
                <a:spcPts val="1200"/>
              </a:spcAft>
              <a:buNone/>
            </a:pPr>
            <a:r>
              <a:rPr lang="en-US" sz="2400" b="1" dirty="0" smtClean="0">
                <a:solidFill>
                  <a:srgbClr val="FFC000"/>
                </a:solidFill>
              </a:rPr>
              <a:t>Outcome Normality: </a:t>
            </a:r>
            <a:r>
              <a:rPr lang="en-US" sz="2400" dirty="0" smtClean="0"/>
              <a:t>Exceptional outcomes are presumed to follow from exceptional antecedents. We construct counterfactuals that shift the exceptional antecedent to its “normal” value. </a:t>
            </a:r>
          </a:p>
          <a:p>
            <a:pPr marL="0" indent="0">
              <a:spcAft>
                <a:spcPts val="1200"/>
              </a:spcAft>
              <a:buNone/>
            </a:pPr>
            <a:r>
              <a:rPr lang="en-US" sz="2400" b="1" dirty="0" smtClean="0">
                <a:solidFill>
                  <a:srgbClr val="FFC000"/>
                </a:solidFill>
              </a:rPr>
              <a:t>Extant Norms: </a:t>
            </a:r>
            <a:r>
              <a:rPr lang="en-US" sz="2400" dirty="0" smtClean="0"/>
              <a:t>Counterfactual content is based on social norms of expected behavior (which are modifiable and socially constructed). </a:t>
            </a:r>
            <a:endParaRPr lang="en-US" sz="2800" dirty="0"/>
          </a:p>
        </p:txBody>
      </p:sp>
      <p:sp>
        <p:nvSpPr>
          <p:cNvPr id="6" name="TextBox 5"/>
          <p:cNvSpPr txBox="1"/>
          <p:nvPr/>
        </p:nvSpPr>
        <p:spPr>
          <a:xfrm>
            <a:off x="3979818" y="6069875"/>
            <a:ext cx="4284617" cy="400110"/>
          </a:xfrm>
          <a:prstGeom prst="rect">
            <a:avLst/>
          </a:prstGeom>
          <a:noFill/>
        </p:spPr>
        <p:txBody>
          <a:bodyPr wrap="square" rtlCol="0">
            <a:spAutoFit/>
          </a:bodyPr>
          <a:lstStyle/>
          <a:p>
            <a:pPr algn="r"/>
            <a:r>
              <a:rPr lang="en-US" sz="2000" b="1" dirty="0" smtClean="0">
                <a:solidFill>
                  <a:srgbClr val="FFC000"/>
                </a:solidFill>
              </a:rPr>
              <a:t>Source: </a:t>
            </a:r>
            <a:r>
              <a:rPr lang="en-US" sz="2000" b="1" dirty="0" err="1" smtClean="0">
                <a:solidFill>
                  <a:srgbClr val="FFC000"/>
                </a:solidFill>
              </a:rPr>
              <a:t>Roese</a:t>
            </a:r>
            <a:r>
              <a:rPr lang="en-US" sz="2000" b="1" dirty="0" smtClean="0">
                <a:solidFill>
                  <a:srgbClr val="FFC000"/>
                </a:solidFill>
              </a:rPr>
              <a:t>, 1997</a:t>
            </a:r>
            <a:endParaRPr lang="en-US" sz="2000" b="1" dirty="0">
              <a:solidFill>
                <a:srgbClr val="FFC000"/>
              </a:solidFill>
            </a:endParaRPr>
          </a:p>
        </p:txBody>
      </p:sp>
    </p:spTree>
    <p:extLst>
      <p:ext uri="{BB962C8B-B14F-4D97-AF65-F5344CB8AC3E}">
        <p14:creationId xmlns:p14="http://schemas.microsoft.com/office/powerpoint/2010/main" val="24042046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061" y="877389"/>
            <a:ext cx="7391400" cy="838200"/>
          </a:xfrm>
        </p:spPr>
        <p:txBody>
          <a:bodyPr/>
          <a:lstStyle/>
          <a:p>
            <a:pPr algn="ctr"/>
            <a:r>
              <a:rPr lang="en-US" dirty="0" smtClean="0"/>
              <a:t>Current Safety Approach</a:t>
            </a:r>
            <a:endParaRPr lang="en-US" dirty="0"/>
          </a:p>
        </p:txBody>
      </p:sp>
      <p:sp>
        <p:nvSpPr>
          <p:cNvPr id="4" name="Text Box 2"/>
          <p:cNvSpPr txBox="1"/>
          <p:nvPr/>
        </p:nvSpPr>
        <p:spPr>
          <a:xfrm>
            <a:off x="2716323" y="2963542"/>
            <a:ext cx="1833796" cy="2007554"/>
          </a:xfrm>
          <a:prstGeom prst="rect">
            <a:avLst/>
          </a:prstGeom>
          <a:solidFill>
            <a:srgbClr val="FF6600">
              <a:alpha val="98824"/>
            </a:srgbClr>
          </a:solidFill>
          <a:ln w="28575">
            <a:solidFill>
              <a:schemeClr val="bg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Errors </a:t>
            </a:r>
            <a:r>
              <a:rPr lang="en-US" sz="1600" b="1" dirty="0" smtClean="0">
                <a:effectLst/>
                <a:latin typeface="Calibri" panose="020F0502020204030204" pitchFamily="34" charset="0"/>
                <a:ea typeface="Calibri" panose="020F0502020204030204" pitchFamily="34" charset="0"/>
                <a:cs typeface="Times New Roman" panose="02020603050405020304" pitchFamily="18" charset="0"/>
              </a:rPr>
              <a:t>and </a:t>
            </a:r>
            <a:r>
              <a:rPr lang="en-US" sz="1600" b="1" dirty="0">
                <a:effectLst/>
                <a:latin typeface="Calibri" panose="020F0502020204030204" pitchFamily="34" charset="0"/>
                <a:ea typeface="Calibri" panose="020F0502020204030204" pitchFamily="34" charset="0"/>
                <a:cs typeface="Times New Roman" panose="02020603050405020304" pitchFamily="18" charset="0"/>
              </a:rPr>
              <a:t>Violations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4821022" y="3002159"/>
            <a:ext cx="217055" cy="802798"/>
          </a:xfrm>
          <a:prstGeom prst="rect">
            <a:avLst/>
          </a:prstGeom>
          <a:pattFill prst="pct75">
            <a:fgClr>
              <a:srgbClr val="FF6600"/>
            </a:fgClr>
            <a:bgClr>
              <a:schemeClr val="bg1"/>
            </a:bgClr>
          </a:patt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Rectangle 5"/>
          <p:cNvSpPr/>
          <p:nvPr/>
        </p:nvSpPr>
        <p:spPr>
          <a:xfrm>
            <a:off x="4834584" y="4177498"/>
            <a:ext cx="208915" cy="823597"/>
          </a:xfrm>
          <a:prstGeom prst="rect">
            <a:avLst/>
          </a:prstGeom>
          <a:pattFill prst="pct75">
            <a:fgClr>
              <a:srgbClr val="FF6600"/>
            </a:fgClr>
            <a:bgClr>
              <a:schemeClr val="bg1"/>
            </a:bgClr>
          </a:patt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Rectangle 6"/>
          <p:cNvSpPr/>
          <p:nvPr/>
        </p:nvSpPr>
        <p:spPr>
          <a:xfrm>
            <a:off x="5209509" y="4182497"/>
            <a:ext cx="208915" cy="823596"/>
          </a:xfrm>
          <a:prstGeom prst="rect">
            <a:avLst/>
          </a:prstGeom>
          <a:pattFill prst="pct75">
            <a:fgClr>
              <a:srgbClr val="FF6600"/>
            </a:fgClr>
            <a:bgClr>
              <a:schemeClr val="bg1"/>
            </a:bgClr>
          </a:pattFill>
          <a:ln w="25400" cap="flat" cmpd="sng" algn="ctr">
            <a:solidFill>
              <a:schemeClr val="bg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Rectangle 7"/>
          <p:cNvSpPr/>
          <p:nvPr/>
        </p:nvSpPr>
        <p:spPr>
          <a:xfrm>
            <a:off x="5575341" y="3002515"/>
            <a:ext cx="217013" cy="802086"/>
          </a:xfrm>
          <a:prstGeom prst="rect">
            <a:avLst/>
          </a:prstGeom>
          <a:pattFill prst="pct75">
            <a:fgClr>
              <a:srgbClr val="FF6600"/>
            </a:fgClr>
            <a:bgClr>
              <a:schemeClr val="bg1"/>
            </a:bgClr>
          </a:patt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Rectangle 8"/>
          <p:cNvSpPr/>
          <p:nvPr/>
        </p:nvSpPr>
        <p:spPr>
          <a:xfrm>
            <a:off x="5582805" y="4176386"/>
            <a:ext cx="208915" cy="824709"/>
          </a:xfrm>
          <a:prstGeom prst="rect">
            <a:avLst/>
          </a:prstGeom>
          <a:pattFill prst="pct75">
            <a:fgClr>
              <a:srgbClr val="FF6600"/>
            </a:fgClr>
            <a:bgClr>
              <a:schemeClr val="bg1"/>
            </a:bgClr>
          </a:patt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Oval 9"/>
          <p:cNvSpPr/>
          <p:nvPr/>
        </p:nvSpPr>
        <p:spPr>
          <a:xfrm>
            <a:off x="6117143" y="3466580"/>
            <a:ext cx="1049738" cy="986712"/>
          </a:xfrm>
          <a:prstGeom prst="ellipse">
            <a:avLst/>
          </a:prstGeom>
          <a:solidFill>
            <a:srgbClr val="FF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11" name="Straight Arrow Connector 10"/>
          <p:cNvCxnSpPr/>
          <p:nvPr/>
        </p:nvCxnSpPr>
        <p:spPr>
          <a:xfrm>
            <a:off x="4550119" y="3985336"/>
            <a:ext cx="1459949"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5202398" y="2999577"/>
            <a:ext cx="208915" cy="823597"/>
          </a:xfrm>
          <a:prstGeom prst="rect">
            <a:avLst/>
          </a:prstGeom>
          <a:pattFill prst="pct75">
            <a:fgClr>
              <a:srgbClr val="FF6600"/>
            </a:fgClr>
            <a:bgClr>
              <a:schemeClr val="bg1"/>
            </a:bgClr>
          </a:patt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TextBox 12"/>
          <p:cNvSpPr txBox="1"/>
          <p:nvPr/>
        </p:nvSpPr>
        <p:spPr>
          <a:xfrm>
            <a:off x="6124255" y="3804124"/>
            <a:ext cx="1042626" cy="338554"/>
          </a:xfrm>
          <a:prstGeom prst="rect">
            <a:avLst/>
          </a:prstGeom>
          <a:noFill/>
        </p:spPr>
        <p:txBody>
          <a:bodyPr wrap="square" rtlCol="0">
            <a:spAutoFit/>
          </a:bodyPr>
          <a:lstStyle/>
          <a:p>
            <a:r>
              <a:rPr lang="en-US" sz="1600" b="1" dirty="0" smtClean="0"/>
              <a:t>Crashes</a:t>
            </a:r>
            <a:endParaRPr lang="en-US" sz="1600" b="1" dirty="0"/>
          </a:p>
        </p:txBody>
      </p:sp>
      <p:sp>
        <p:nvSpPr>
          <p:cNvPr id="14" name="TextBox 13"/>
          <p:cNvSpPr txBox="1"/>
          <p:nvPr/>
        </p:nvSpPr>
        <p:spPr>
          <a:xfrm>
            <a:off x="4537070" y="2378767"/>
            <a:ext cx="1437659" cy="584775"/>
          </a:xfrm>
          <a:prstGeom prst="rect">
            <a:avLst/>
          </a:prstGeom>
          <a:noFill/>
        </p:spPr>
        <p:txBody>
          <a:bodyPr wrap="square" rtlCol="0">
            <a:spAutoFit/>
          </a:bodyPr>
          <a:lstStyle/>
          <a:p>
            <a:r>
              <a:rPr lang="en-US" sz="1600" b="1" dirty="0" smtClean="0"/>
              <a:t>Engineering Defenses</a:t>
            </a:r>
            <a:endParaRPr lang="en-US" sz="1600" b="1" dirty="0"/>
          </a:p>
        </p:txBody>
      </p:sp>
      <p:sp>
        <p:nvSpPr>
          <p:cNvPr id="15" name="TextBox 14"/>
          <p:cNvSpPr txBox="1"/>
          <p:nvPr/>
        </p:nvSpPr>
        <p:spPr>
          <a:xfrm>
            <a:off x="2940389" y="2624988"/>
            <a:ext cx="1385663" cy="338554"/>
          </a:xfrm>
          <a:prstGeom prst="rect">
            <a:avLst/>
          </a:prstGeom>
          <a:noFill/>
        </p:spPr>
        <p:txBody>
          <a:bodyPr wrap="square" rtlCol="0">
            <a:spAutoFit/>
          </a:bodyPr>
          <a:lstStyle/>
          <a:p>
            <a:r>
              <a:rPr lang="en-US" sz="1600" b="1" dirty="0" smtClean="0"/>
              <a:t>Individual</a:t>
            </a:r>
            <a:endParaRPr lang="en-US" sz="1600" b="1" dirty="0"/>
          </a:p>
        </p:txBody>
      </p:sp>
    </p:spTree>
    <p:extLst>
      <p:ext uri="{BB962C8B-B14F-4D97-AF65-F5344CB8AC3E}">
        <p14:creationId xmlns:p14="http://schemas.microsoft.com/office/powerpoint/2010/main" val="4170273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61936" y="1373096"/>
            <a:ext cx="8620125" cy="4486275"/>
          </a:xfrm>
          <a:prstGeom prst="rect">
            <a:avLst/>
          </a:prstGeom>
        </p:spPr>
      </p:pic>
      <p:sp>
        <p:nvSpPr>
          <p:cNvPr id="5" name="TextBox 4"/>
          <p:cNvSpPr txBox="1"/>
          <p:nvPr/>
        </p:nvSpPr>
        <p:spPr>
          <a:xfrm>
            <a:off x="5416049" y="5926182"/>
            <a:ext cx="3466012" cy="400110"/>
          </a:xfrm>
          <a:prstGeom prst="rect">
            <a:avLst/>
          </a:prstGeom>
          <a:noFill/>
        </p:spPr>
        <p:txBody>
          <a:bodyPr wrap="square" rtlCol="0">
            <a:spAutoFit/>
          </a:bodyPr>
          <a:lstStyle/>
          <a:p>
            <a:pPr algn="r"/>
            <a:r>
              <a:rPr lang="en-US" sz="2000" b="1" dirty="0" smtClean="0">
                <a:solidFill>
                  <a:srgbClr val="FFC000"/>
                </a:solidFill>
              </a:rPr>
              <a:t>Source: NHTSA, 2015</a:t>
            </a:r>
            <a:endParaRPr lang="en-US" sz="2000" b="1" dirty="0">
              <a:solidFill>
                <a:srgbClr val="FFC000"/>
              </a:solidFill>
            </a:endParaRPr>
          </a:p>
        </p:txBody>
      </p:sp>
      <p:sp>
        <p:nvSpPr>
          <p:cNvPr id="3" name="Title 2"/>
          <p:cNvSpPr>
            <a:spLocks noGrp="1"/>
          </p:cNvSpPr>
          <p:nvPr>
            <p:ph type="title"/>
          </p:nvPr>
        </p:nvSpPr>
        <p:spPr>
          <a:xfrm>
            <a:off x="350519" y="334940"/>
            <a:ext cx="8531541" cy="838200"/>
          </a:xfrm>
        </p:spPr>
        <p:txBody>
          <a:bodyPr/>
          <a:lstStyle/>
          <a:p>
            <a:pPr algn="ctr"/>
            <a:r>
              <a:rPr lang="en-US" sz="2400" dirty="0" smtClean="0"/>
              <a:t>Counterfactual Reasoning: Critical Factors</a:t>
            </a:r>
            <a:endParaRPr lang="en-US" sz="2400" dirty="0"/>
          </a:p>
        </p:txBody>
      </p:sp>
    </p:spTree>
    <p:extLst>
      <p:ext uri="{BB962C8B-B14F-4D97-AF65-F5344CB8AC3E}">
        <p14:creationId xmlns:p14="http://schemas.microsoft.com/office/powerpoint/2010/main" val="40838822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985" y="415834"/>
            <a:ext cx="8493363" cy="838200"/>
          </a:xfrm>
        </p:spPr>
        <p:txBody>
          <a:bodyPr/>
          <a:lstStyle/>
          <a:p>
            <a:pPr algn="ctr"/>
            <a:r>
              <a:rPr lang="en-US" dirty="0" smtClean="0"/>
              <a:t>Counterfactual Reasoning: Driver Error</a:t>
            </a:r>
            <a:endParaRPr lang="en-US" dirty="0"/>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3"/>
          <a:stretch>
            <a:fillRect/>
          </a:stretch>
        </p:blipFill>
        <p:spPr>
          <a:xfrm>
            <a:off x="280986" y="1254034"/>
            <a:ext cx="8582025" cy="4943475"/>
          </a:xfrm>
          <a:prstGeom prst="rect">
            <a:avLst/>
          </a:prstGeom>
        </p:spPr>
      </p:pic>
      <p:sp>
        <p:nvSpPr>
          <p:cNvPr id="6" name="TextBox 5"/>
          <p:cNvSpPr txBox="1"/>
          <p:nvPr/>
        </p:nvSpPr>
        <p:spPr>
          <a:xfrm>
            <a:off x="5396999" y="6318311"/>
            <a:ext cx="3466012" cy="400110"/>
          </a:xfrm>
          <a:prstGeom prst="rect">
            <a:avLst/>
          </a:prstGeom>
          <a:noFill/>
        </p:spPr>
        <p:txBody>
          <a:bodyPr wrap="square" rtlCol="0">
            <a:spAutoFit/>
          </a:bodyPr>
          <a:lstStyle/>
          <a:p>
            <a:pPr algn="r"/>
            <a:r>
              <a:rPr lang="en-US" sz="2000" b="1" dirty="0" smtClean="0">
                <a:solidFill>
                  <a:srgbClr val="FFC000"/>
                </a:solidFill>
              </a:rPr>
              <a:t>Source: NHTSA, 2015</a:t>
            </a:r>
            <a:endParaRPr lang="en-US" sz="2000" b="1" dirty="0">
              <a:solidFill>
                <a:srgbClr val="FFC000"/>
              </a:solidFill>
            </a:endParaRPr>
          </a:p>
        </p:txBody>
      </p:sp>
    </p:spTree>
    <p:extLst>
      <p:ext uri="{BB962C8B-B14F-4D97-AF65-F5344CB8AC3E}">
        <p14:creationId xmlns:p14="http://schemas.microsoft.com/office/powerpoint/2010/main" val="4219303210"/>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116371</TotalTime>
  <Words>1618</Words>
  <Application>Microsoft Office PowerPoint</Application>
  <PresentationFormat>On-screen Show (4:3)</PresentationFormat>
  <Paragraphs>299</Paragraphs>
  <Slides>45</Slides>
  <Notes>45</Notes>
  <HiddenSlides>10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45</vt:i4>
      </vt:variant>
    </vt:vector>
  </HeadingPairs>
  <TitlesOfParts>
    <vt:vector size="52" baseType="lpstr">
      <vt:lpstr>Arial</vt:lpstr>
      <vt:lpstr>Arial Black</vt:lpstr>
      <vt:lpstr>Calibri</vt:lpstr>
      <vt:lpstr>Times New Roman</vt:lpstr>
      <vt:lpstr>Default Design</vt:lpstr>
      <vt:lpstr>Chart</vt:lpstr>
      <vt:lpstr>Document</vt:lpstr>
      <vt:lpstr>Safe Systems and       Urban Development</vt:lpstr>
      <vt:lpstr>Towards Safe Systems in the United States  Industrial Systems, Behavioral Economics, and Social Psychology</vt:lpstr>
      <vt:lpstr>Outline</vt:lpstr>
      <vt:lpstr>Counterfactual Reasoning</vt:lpstr>
      <vt:lpstr>Psychological Processes:</vt:lpstr>
      <vt:lpstr>Constructing Counterfactual Content </vt:lpstr>
      <vt:lpstr>Current Safety Approach</vt:lpstr>
      <vt:lpstr>Counterfactual Reasoning: Critical Factors</vt:lpstr>
      <vt:lpstr>Counterfactual Reasoning: Driver Error</vt:lpstr>
      <vt:lpstr>PowerPoint Presentation</vt:lpstr>
      <vt:lpstr>PowerPoint Presentation</vt:lpstr>
      <vt:lpstr>Traffic Fatalities in the US</vt:lpstr>
      <vt:lpstr>Blame the Victim</vt:lpstr>
      <vt:lpstr>The Case of Raquel and A.J Nelson</vt:lpstr>
      <vt:lpstr>The Limits of Counterfactual Reasoning:   The Case of Raquel and A.J. Nelson</vt:lpstr>
      <vt:lpstr>PowerPoint Presentation</vt:lpstr>
      <vt:lpstr>PowerPoint Presentation</vt:lpstr>
      <vt:lpstr>PowerPoint Presentation</vt:lpstr>
      <vt:lpstr>Urban Roadside Safety</vt:lpstr>
      <vt:lpstr>Illustration: Urban Roadside Safety</vt:lpstr>
      <vt:lpstr>PowerPoint Presentation</vt:lpstr>
      <vt:lpstr>Research Question: Is This Unsafe? </vt:lpstr>
      <vt:lpstr>Basis for Urban Clear Zone Policy</vt:lpstr>
      <vt:lpstr>Crash Site Investigation: 27 Miles of Urban Arterials in Central Florida</vt:lpstr>
      <vt:lpstr>Revisiting Turner and Mansfield Findings </vt:lpstr>
      <vt:lpstr>Crash Probability Mirrors Setback Distribution </vt:lpstr>
      <vt:lpstr>Conventional (Correlational) Analysis:  Negative Binomial Regression</vt:lpstr>
      <vt:lpstr>Conventional Theory:                         Correlational Analysis of Engineering Countermeasures</vt:lpstr>
      <vt:lpstr>Correlation: Paved Shoulders</vt:lpstr>
      <vt:lpstr>Correlational: Fixed Object Offsets</vt:lpstr>
      <vt:lpstr>Test Results: Livable Streets</vt:lpstr>
      <vt:lpstr>Livable Streets</vt:lpstr>
      <vt:lpstr>A Systems Approach:                                        Systematic Crash Reconstruction</vt:lpstr>
      <vt:lpstr>Urban Roadside Crashes</vt:lpstr>
      <vt:lpstr>Latent Error</vt:lpstr>
      <vt:lpstr>a Model For Safe Systems</vt:lpstr>
      <vt:lpstr>A Model for Safe Systems</vt:lpstr>
      <vt:lpstr>FAU Activities: From Roadmap </vt:lpstr>
      <vt:lpstr>Identifying the Safety Information Needs of Major Cities in the U.S.</vt:lpstr>
      <vt:lpstr>R1: Status </vt:lpstr>
      <vt:lpstr>Safe Systems Summit and Literature Review</vt:lpstr>
      <vt:lpstr>Literature Review: Elements  </vt:lpstr>
      <vt:lpstr>Safe Systems Summit</vt:lpstr>
      <vt:lpstr>SUMMIT PART 1: CONCEPTS</vt:lpstr>
      <vt:lpstr>SUMMIT PART 2: IMPLEMENTATION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CSD</dc:title>
  <dc:creator>Eric Dumbaugh</dc:creator>
  <cp:lastModifiedBy>Eric Dumbaugh</cp:lastModifiedBy>
  <cp:revision>980</cp:revision>
  <cp:lastPrinted>2017-11-29T15:19:43Z</cp:lastPrinted>
  <dcterms:created xsi:type="dcterms:W3CDTF">2004-03-29T20:50:43Z</dcterms:created>
  <dcterms:modified xsi:type="dcterms:W3CDTF">2017-11-29T18:38:13Z</dcterms:modified>
</cp:coreProperties>
</file>