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34" r:id="rId2"/>
    <p:sldId id="376" r:id="rId3"/>
    <p:sldId id="377" r:id="rId4"/>
    <p:sldId id="378" r:id="rId5"/>
    <p:sldId id="379" r:id="rId6"/>
    <p:sldId id="380" r:id="rId7"/>
    <p:sldId id="381" r:id="rId8"/>
    <p:sldId id="382" r:id="rId9"/>
    <p:sldId id="383" r:id="rId10"/>
    <p:sldId id="385" r:id="rId11"/>
    <p:sldId id="386" r:id="rId12"/>
    <p:sldId id="387" r:id="rId13"/>
    <p:sldId id="388" r:id="rId14"/>
    <p:sldId id="407" r:id="rId15"/>
    <p:sldId id="408" r:id="rId16"/>
    <p:sldId id="409" r:id="rId17"/>
    <p:sldId id="410" r:id="rId18"/>
    <p:sldId id="399" r:id="rId19"/>
    <p:sldId id="403" r:id="rId20"/>
    <p:sldId id="404" r:id="rId21"/>
    <p:sldId id="405" r:id="rId22"/>
    <p:sldId id="402" r:id="rId23"/>
    <p:sldId id="406" r:id="rId24"/>
    <p:sldId id="411" r:id="rId2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B6C8D"/>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76" d="100"/>
          <a:sy n="76" d="100"/>
        </p:scale>
        <p:origin x="132" y="79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96"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3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7" tIns="46589" rIns="93177" bIns="46589" rtlCol="0"/>
          <a:lstStyle>
            <a:lvl1pPr algn="r">
              <a:defRPr sz="1200"/>
            </a:lvl1pPr>
          </a:lstStyle>
          <a:p>
            <a:fld id="{7989D771-B3ED-4763-B428-838BC46CFAC1}" type="datetimeFigureOut">
              <a:rPr lang="en-US" smtClean="0"/>
              <a:t>1/25/2018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F6D13BD-280C-4C54-9EEA-2B08DA74BA51}" type="slidenum">
              <a:rPr lang="en-US" smtClean="0"/>
              <a:t>‹#›</a:t>
            </a:fld>
            <a:endParaRPr lang="en-US"/>
          </a:p>
        </p:txBody>
      </p:sp>
    </p:spTree>
    <p:extLst>
      <p:ext uri="{BB962C8B-B14F-4D97-AF65-F5344CB8AC3E}">
        <p14:creationId xmlns:p14="http://schemas.microsoft.com/office/powerpoint/2010/main" val="130120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AA0618-FAF0-4E45-9A1B-741F3298D5BB}" type="slidenum">
              <a:rPr lang="en-US" smtClean="0"/>
              <a:t>10</a:t>
            </a:fld>
            <a:endParaRPr lang="en-US"/>
          </a:p>
        </p:txBody>
      </p:sp>
    </p:spTree>
    <p:extLst>
      <p:ext uri="{BB962C8B-B14F-4D97-AF65-F5344CB8AC3E}">
        <p14:creationId xmlns:p14="http://schemas.microsoft.com/office/powerpoint/2010/main" val="136493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AA0618-FAF0-4E45-9A1B-741F3298D5BB}" type="slidenum">
              <a:rPr lang="en-US" smtClean="0"/>
              <a:t>11</a:t>
            </a:fld>
            <a:endParaRPr lang="en-US"/>
          </a:p>
        </p:txBody>
      </p:sp>
    </p:spTree>
    <p:extLst>
      <p:ext uri="{BB962C8B-B14F-4D97-AF65-F5344CB8AC3E}">
        <p14:creationId xmlns:p14="http://schemas.microsoft.com/office/powerpoint/2010/main" val="78197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AA0618-FAF0-4E45-9A1B-741F3298D5BB}" type="slidenum">
              <a:rPr lang="en-US" smtClean="0"/>
              <a:t>12</a:t>
            </a:fld>
            <a:endParaRPr lang="en-US"/>
          </a:p>
        </p:txBody>
      </p:sp>
    </p:spTree>
    <p:extLst>
      <p:ext uri="{BB962C8B-B14F-4D97-AF65-F5344CB8AC3E}">
        <p14:creationId xmlns:p14="http://schemas.microsoft.com/office/powerpoint/2010/main" val="10090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AA0618-FAF0-4E45-9A1B-741F3298D5BB}" type="slidenum">
              <a:rPr lang="en-US" smtClean="0"/>
              <a:t>13</a:t>
            </a:fld>
            <a:endParaRPr lang="en-US"/>
          </a:p>
        </p:txBody>
      </p:sp>
    </p:spTree>
    <p:extLst>
      <p:ext uri="{BB962C8B-B14F-4D97-AF65-F5344CB8AC3E}">
        <p14:creationId xmlns:p14="http://schemas.microsoft.com/office/powerpoint/2010/main" val="145889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2546350"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929640" y="3373754"/>
            <a:ext cx="7437120" cy="2760346"/>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Initially, thought that it might help police officers just go to the problematic facilities and look for a certain type of violations.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Enforcement does not designate how the driving code itself is enforced by police officers, but rather the content of the code. Although legislation is variable from state to state, digging into each state’s driver’s handbook (for the 7 states covered by HSIS) and studying the structure of the driving code may give insights as to which problematic behaviors that have been identified by the tool are addressed in the code, or if there is a gap. For each facility type and crash type, indicate in the cells how many driver’s code items are covering the problematic behavior (if any), or if there is a gap to be filled (new codes to add).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765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546350"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929640" y="3373754"/>
            <a:ext cx="7437120" cy="2760346"/>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would be complicated to identify what educational countermeasures are already being implemented because of the multitude of stakeholders involved, be it institutional (at the federal/state/local level, schools) or not (associations, etc.). But the tool could lead to the development of learning modules targeted at issues identified in the matrix. In a long-term perspective, this approach could benefit from partnerships with other stakeholders, to see if their respective programs already tackle the identified issues, and if not, help them integrate these in their learning programs.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 name="Shape 63"/>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74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929640" y="3373754"/>
            <a:ext cx="7437120" cy="276034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 name="Shape 70"/>
          <p:cNvSpPr>
            <a:spLocks noGrp="1" noRot="1" noChangeAspect="1"/>
          </p:cNvSpPr>
          <p:nvPr>
            <p:ph type="sldImg" idx="2"/>
          </p:nvPr>
        </p:nvSpPr>
        <p:spPr>
          <a:xfrm>
            <a:off x="2546350"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27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929640" y="3373754"/>
            <a:ext cx="7437120" cy="276034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spread across the files  mentioned</a:t>
            </a:r>
            <a:endParaRPr/>
          </a:p>
          <a:p>
            <a:pPr marL="0" lvl="0" indent="0">
              <a:spcBef>
                <a:spcPts val="0"/>
              </a:spcBef>
              <a:spcAft>
                <a:spcPts val="0"/>
              </a:spcAft>
              <a:buNone/>
            </a:pPr>
            <a:r>
              <a:rPr lang="en-US"/>
              <a:t>here, files for CA</a:t>
            </a:r>
            <a:endParaRPr/>
          </a:p>
        </p:txBody>
      </p:sp>
      <p:sp>
        <p:nvSpPr>
          <p:cNvPr id="78" name="Shape 78"/>
          <p:cNvSpPr>
            <a:spLocks noGrp="1" noRot="1" noChangeAspect="1"/>
          </p:cNvSpPr>
          <p:nvPr>
            <p:ph type="sldImg" idx="2"/>
          </p:nvPr>
        </p:nvSpPr>
        <p:spPr>
          <a:xfrm>
            <a:off x="2546350"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71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36022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1" name="Group 30"/>
          <p:cNvGrpSpPr>
            <a:grpSpLocks noChangeAspect="1"/>
          </p:cNvGrpSpPr>
          <p:nvPr userDrawn="1"/>
        </p:nvGrpSpPr>
        <p:grpSpPr>
          <a:xfrm>
            <a:off x="7442918" y="6366123"/>
            <a:ext cx="1938927" cy="365760"/>
            <a:chOff x="2895600" y="2971801"/>
            <a:chExt cx="2432536" cy="458875"/>
          </a:xfrm>
        </p:grpSpPr>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cxnSp>
        <p:nvCxnSpPr>
          <p:cNvPr id="37" name="Straight Connector 36"/>
          <p:cNvCxnSpPr/>
          <p:nvPr userDrawn="1"/>
        </p:nvCxnSpPr>
        <p:spPr>
          <a:xfrm>
            <a:off x="9506430" y="6403340"/>
            <a:ext cx="0" cy="274320"/>
          </a:xfrm>
          <a:prstGeom prst="line">
            <a:avLst/>
          </a:prstGeom>
          <a:ln w="25400" cmpd="sn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90650" y="6390777"/>
            <a:ext cx="1582358" cy="292608"/>
          </a:xfrm>
          <a:prstGeom prst="rect">
            <a:avLst/>
          </a:prstGeom>
        </p:spPr>
      </p:pic>
    </p:spTree>
    <p:extLst>
      <p:ext uri="{BB962C8B-B14F-4D97-AF65-F5344CB8AC3E}">
        <p14:creationId xmlns:p14="http://schemas.microsoft.com/office/powerpoint/2010/main" val="17517456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81119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615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387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grpSp>
        <p:nvGrpSpPr>
          <p:cNvPr id="8" name="Group 7"/>
          <p:cNvGrpSpPr>
            <a:grpSpLocks noChangeAspect="1"/>
          </p:cNvGrpSpPr>
          <p:nvPr userDrawn="1"/>
        </p:nvGrpSpPr>
        <p:grpSpPr>
          <a:xfrm>
            <a:off x="7442918" y="6366123"/>
            <a:ext cx="1938927" cy="365760"/>
            <a:chOff x="2895600" y="2971801"/>
            <a:chExt cx="2432536" cy="458875"/>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cxnSp>
        <p:nvCxnSpPr>
          <p:cNvPr id="11" name="Straight Connector 10"/>
          <p:cNvCxnSpPr/>
          <p:nvPr userDrawn="1"/>
        </p:nvCxnSpPr>
        <p:spPr>
          <a:xfrm>
            <a:off x="9506430" y="6403340"/>
            <a:ext cx="0" cy="274320"/>
          </a:xfrm>
          <a:prstGeom prst="line">
            <a:avLst/>
          </a:prstGeom>
          <a:ln w="25400" cmpd="sn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90650" y="6390777"/>
            <a:ext cx="1582358" cy="292608"/>
          </a:xfrm>
          <a:prstGeom prst="rect">
            <a:avLst/>
          </a:prstGeom>
        </p:spPr>
      </p:pic>
    </p:spTree>
    <p:extLst>
      <p:ext uri="{BB962C8B-B14F-4D97-AF65-F5344CB8AC3E}">
        <p14:creationId xmlns:p14="http://schemas.microsoft.com/office/powerpoint/2010/main" val="18913604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96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069722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147767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137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99201" y="982578"/>
            <a:ext cx="10698901" cy="1522021"/>
          </a:xfrm>
        </p:spPr>
        <p:txBody>
          <a:bodyPr anchor="t">
            <a:noAutofit/>
          </a:bodyPr>
          <a:lstStyle/>
          <a:p>
            <a:pPr algn="l"/>
            <a:r>
              <a:rPr lang="en-US" sz="4800" dirty="0">
                <a:solidFill>
                  <a:schemeClr val="tx2"/>
                </a:solidFill>
              </a:rPr>
              <a:t>An Enhanced Systemic Approach to </a:t>
            </a:r>
            <a:r>
              <a:rPr lang="en-US" sz="4800" dirty="0" smtClean="0">
                <a:solidFill>
                  <a:schemeClr val="tx2"/>
                </a:solidFill>
              </a:rPr>
              <a:t>Safety:</a:t>
            </a:r>
            <a:endParaRPr lang="en-US" sz="4800" dirty="0">
              <a:solidFill>
                <a:schemeClr val="tx2"/>
              </a:solidFill>
            </a:endParaRPr>
          </a:p>
        </p:txBody>
      </p:sp>
      <p:sp>
        <p:nvSpPr>
          <p:cNvPr id="18" name="Rectangle 17"/>
          <p:cNvSpPr/>
          <p:nvPr/>
        </p:nvSpPr>
        <p:spPr>
          <a:xfrm>
            <a:off x="7190028" y="2713579"/>
            <a:ext cx="2923264" cy="1355371"/>
          </a:xfrm>
          <a:prstGeom prst="rect">
            <a:avLst/>
          </a:prstGeom>
        </p:spPr>
        <p:txBody>
          <a:bodyPr wrap="square">
            <a:spAutoFit/>
          </a:bodyPr>
          <a:lstStyle/>
          <a:p>
            <a:pPr>
              <a:lnSpc>
                <a:spcPct val="114000"/>
              </a:lnSpc>
            </a:pPr>
            <a:r>
              <a:rPr lang="en-US" sz="2400" dirty="0" smtClean="0">
                <a:solidFill>
                  <a:schemeClr val="tx2"/>
                </a:solidFill>
                <a:latin typeface="+mj-lt"/>
              </a:rPr>
              <a:t>Offer Grembek</a:t>
            </a:r>
          </a:p>
          <a:p>
            <a:pPr>
              <a:lnSpc>
                <a:spcPct val="114000"/>
              </a:lnSpc>
            </a:pPr>
            <a:r>
              <a:rPr lang="en-US" sz="2400" dirty="0" smtClean="0">
                <a:solidFill>
                  <a:schemeClr val="tx2"/>
                </a:solidFill>
                <a:latin typeface="+mj-lt"/>
              </a:rPr>
              <a:t>Joy </a:t>
            </a:r>
            <a:r>
              <a:rPr lang="en-US" sz="2400" dirty="0" err="1" smtClean="0">
                <a:solidFill>
                  <a:schemeClr val="tx2"/>
                </a:solidFill>
                <a:latin typeface="+mj-lt"/>
              </a:rPr>
              <a:t>Pasquet</a:t>
            </a:r>
            <a:r>
              <a:rPr lang="en-US" sz="2400" dirty="0" smtClean="0">
                <a:solidFill>
                  <a:schemeClr val="tx2"/>
                </a:solidFill>
                <a:latin typeface="+mj-lt"/>
              </a:rPr>
              <a:t>, GSR</a:t>
            </a:r>
          </a:p>
          <a:p>
            <a:pPr>
              <a:lnSpc>
                <a:spcPct val="114000"/>
              </a:lnSpc>
            </a:pPr>
            <a:r>
              <a:rPr lang="en-US" sz="2400" dirty="0" smtClean="0">
                <a:solidFill>
                  <a:schemeClr val="tx2"/>
                </a:solidFill>
                <a:latin typeface="+mj-lt"/>
              </a:rPr>
              <a:t>Catalina </a:t>
            </a:r>
            <a:r>
              <a:rPr lang="en-US" sz="2400" dirty="0" err="1" smtClean="0">
                <a:solidFill>
                  <a:schemeClr val="tx2"/>
                </a:solidFill>
                <a:latin typeface="+mj-lt"/>
              </a:rPr>
              <a:t>Vanoli</a:t>
            </a:r>
            <a:r>
              <a:rPr lang="en-US" sz="2400" dirty="0" smtClean="0">
                <a:solidFill>
                  <a:schemeClr val="tx2"/>
                </a:solidFill>
                <a:latin typeface="+mj-lt"/>
              </a:rPr>
              <a:t>, GSR</a:t>
            </a:r>
          </a:p>
        </p:txBody>
      </p:sp>
      <p:cxnSp>
        <p:nvCxnSpPr>
          <p:cNvPr id="3" name="Straight Connector 2"/>
          <p:cNvCxnSpPr/>
          <p:nvPr/>
        </p:nvCxnSpPr>
        <p:spPr>
          <a:xfrm>
            <a:off x="6961563" y="2578065"/>
            <a:ext cx="0" cy="2377440"/>
          </a:xfrm>
          <a:prstGeom prst="line">
            <a:avLst/>
          </a:prstGeom>
          <a:ln w="25400" cmpd="sn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04583" y="4885372"/>
            <a:ext cx="2908710" cy="513346"/>
          </a:xfrm>
          <a:prstGeom prst="rect">
            <a:avLst/>
          </a:prstGeom>
        </p:spPr>
        <p:txBody>
          <a:bodyPr wrap="square">
            <a:spAutoFit/>
          </a:bodyPr>
          <a:lstStyle/>
          <a:p>
            <a:pPr>
              <a:lnSpc>
                <a:spcPct val="114000"/>
              </a:lnSpc>
            </a:pPr>
            <a:r>
              <a:rPr lang="en-US" sz="2400" dirty="0" smtClean="0">
                <a:solidFill>
                  <a:schemeClr val="tx2"/>
                </a:solidFill>
                <a:latin typeface="+mj-lt"/>
              </a:rPr>
              <a:t>January 24, 2018</a:t>
            </a:r>
          </a:p>
        </p:txBody>
      </p:sp>
      <p:sp>
        <p:nvSpPr>
          <p:cNvPr id="27" name="Rectangle 26"/>
          <p:cNvSpPr/>
          <p:nvPr/>
        </p:nvSpPr>
        <p:spPr>
          <a:xfrm>
            <a:off x="7168384" y="2440334"/>
            <a:ext cx="2528355" cy="373051"/>
          </a:xfrm>
          <a:prstGeom prst="rect">
            <a:avLst/>
          </a:prstGeom>
        </p:spPr>
        <p:txBody>
          <a:bodyPr wrap="square">
            <a:spAutoFit/>
          </a:bodyPr>
          <a:lstStyle/>
          <a:p>
            <a:pPr>
              <a:lnSpc>
                <a:spcPct val="114000"/>
              </a:lnSpc>
            </a:pPr>
            <a:r>
              <a:rPr lang="en-US" sz="1600" dirty="0" smtClean="0">
                <a:solidFill>
                  <a:schemeClr val="tx2"/>
                </a:solidFill>
                <a:latin typeface="+mj-lt"/>
              </a:rPr>
              <a:t>Presented by:</a:t>
            </a:r>
          </a:p>
        </p:txBody>
      </p:sp>
      <p:grpSp>
        <p:nvGrpSpPr>
          <p:cNvPr id="30" name="Group 29"/>
          <p:cNvGrpSpPr>
            <a:grpSpLocks noChangeAspect="1"/>
          </p:cNvGrpSpPr>
          <p:nvPr/>
        </p:nvGrpSpPr>
        <p:grpSpPr>
          <a:xfrm>
            <a:off x="7234206" y="4060195"/>
            <a:ext cx="2930008" cy="552718"/>
            <a:chOff x="2895600" y="2971801"/>
            <a:chExt cx="2432536" cy="458875"/>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7" name="Rectangle 6"/>
          <p:cNvSpPr/>
          <p:nvPr/>
        </p:nvSpPr>
        <p:spPr>
          <a:xfrm>
            <a:off x="3837258" y="3321997"/>
            <a:ext cx="318052" cy="34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436763">
            <a:off x="2211378" y="4226386"/>
            <a:ext cx="336245" cy="411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9879153">
            <a:off x="5388253" y="4141628"/>
            <a:ext cx="336245" cy="411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402" y="4031444"/>
            <a:ext cx="2966920" cy="548640"/>
          </a:xfrm>
          <a:prstGeom prst="rect">
            <a:avLst/>
          </a:prstGeom>
        </p:spPr>
      </p:pic>
      <p:sp>
        <p:nvSpPr>
          <p:cNvPr id="20" name="Title 5"/>
          <p:cNvSpPr txBox="1">
            <a:spLocks/>
          </p:cNvSpPr>
          <p:nvPr/>
        </p:nvSpPr>
        <p:spPr>
          <a:xfrm>
            <a:off x="690503" y="2491753"/>
            <a:ext cx="5984027" cy="138313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dirty="0" smtClean="0">
                <a:solidFill>
                  <a:schemeClr val="tx2"/>
                </a:solidFill>
              </a:rPr>
              <a:t>A systemic approach to support a Safe System</a:t>
            </a:r>
            <a:endParaRPr lang="en-US" sz="4000" dirty="0">
              <a:solidFill>
                <a:schemeClr val="tx2"/>
              </a:solidFill>
            </a:endParaRPr>
          </a:p>
        </p:txBody>
      </p:sp>
    </p:spTree>
    <p:extLst>
      <p:ext uri="{BB962C8B-B14F-4D97-AF65-F5344CB8AC3E}">
        <p14:creationId xmlns:p14="http://schemas.microsoft.com/office/powerpoint/2010/main" val="21864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goals and activities</a:t>
            </a:r>
            <a:endParaRPr lang="en-US" dirty="0"/>
          </a:p>
        </p:txBody>
      </p:sp>
      <p:sp>
        <p:nvSpPr>
          <p:cNvPr id="37" name="Rectangle 36"/>
          <p:cNvSpPr/>
          <p:nvPr/>
        </p:nvSpPr>
        <p:spPr>
          <a:xfrm>
            <a:off x="2730500" y="1887542"/>
            <a:ext cx="7162800" cy="64017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Enhance methods to identify systemic safety concerns</a:t>
            </a:r>
          </a:p>
        </p:txBody>
      </p:sp>
      <p:sp>
        <p:nvSpPr>
          <p:cNvPr id="76" name="Rectangle 75"/>
          <p:cNvSpPr/>
          <p:nvPr/>
        </p:nvSpPr>
        <p:spPr>
          <a:xfrm>
            <a:off x="2159997" y="1814096"/>
            <a:ext cx="536372" cy="830997"/>
          </a:xfrm>
          <a:prstGeom prst="rect">
            <a:avLst/>
          </a:prstGeom>
        </p:spPr>
        <p:txBody>
          <a:bodyPr wrap="square">
            <a:spAutoFit/>
          </a:bodyPr>
          <a:lstStyle/>
          <a:p>
            <a:r>
              <a:rPr lang="en-US" sz="4800" dirty="0">
                <a:solidFill>
                  <a:schemeClr val="tx2">
                    <a:lumMod val="60000"/>
                    <a:lumOff val="40000"/>
                  </a:schemeClr>
                </a:solidFill>
              </a:rPr>
              <a:t>1</a:t>
            </a:r>
          </a:p>
        </p:txBody>
      </p:sp>
      <p:sp>
        <p:nvSpPr>
          <p:cNvPr id="11" name="Rectangle 10"/>
          <p:cNvSpPr/>
          <p:nvPr/>
        </p:nvSpPr>
        <p:spPr>
          <a:xfrm>
            <a:off x="2730500"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Develop method to determine crash types and the facility types that need to be included in a matrix for a specific mode</a:t>
            </a:r>
          </a:p>
        </p:txBody>
      </p:sp>
      <p:pic>
        <p:nvPicPr>
          <p:cNvPr id="16" name="Picture 15"/>
          <p:cNvPicPr>
            <a:picLocks noChangeAspect="1"/>
          </p:cNvPicPr>
          <p:nvPr/>
        </p:nvPicPr>
        <p:blipFill>
          <a:blip r:embed="rId3"/>
          <a:stretch>
            <a:fillRect/>
          </a:stretch>
        </p:blipFill>
        <p:spPr>
          <a:xfrm>
            <a:off x="2956039" y="4309000"/>
            <a:ext cx="2747177" cy="1272199"/>
          </a:xfrm>
          <a:prstGeom prst="rect">
            <a:avLst/>
          </a:prstGeom>
        </p:spPr>
      </p:pic>
      <p:sp>
        <p:nvSpPr>
          <p:cNvPr id="17" name="Content Placeholder 2"/>
          <p:cNvSpPr txBox="1">
            <a:spLocks/>
          </p:cNvSpPr>
          <p:nvPr/>
        </p:nvSpPr>
        <p:spPr>
          <a:xfrm>
            <a:off x="3620646" y="4605342"/>
            <a:ext cx="2015383" cy="806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Matrix Structure</a:t>
            </a:r>
          </a:p>
        </p:txBody>
      </p:sp>
      <p:sp>
        <p:nvSpPr>
          <p:cNvPr id="19" name="Rectangle 18"/>
          <p:cNvSpPr/>
          <p:nvPr/>
        </p:nvSpPr>
        <p:spPr>
          <a:xfrm>
            <a:off x="6626124"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populate mode-specific crash matrices using the data from multiple states</a:t>
            </a:r>
          </a:p>
        </p:txBody>
      </p:sp>
      <p:pic>
        <p:nvPicPr>
          <p:cNvPr id="20" name="Picture 19"/>
          <p:cNvPicPr>
            <a:picLocks noChangeAspect="1"/>
          </p:cNvPicPr>
          <p:nvPr/>
        </p:nvPicPr>
        <p:blipFill>
          <a:blip r:embed="rId4"/>
          <a:stretch>
            <a:fillRect/>
          </a:stretch>
        </p:blipFill>
        <p:spPr>
          <a:xfrm>
            <a:off x="6889776" y="4240168"/>
            <a:ext cx="2711736" cy="1362072"/>
          </a:xfrm>
          <a:prstGeom prst="rect">
            <a:avLst/>
          </a:prstGeom>
        </p:spPr>
      </p:pic>
      <p:sp>
        <p:nvSpPr>
          <p:cNvPr id="21" name="Content Placeholder 2"/>
          <p:cNvSpPr txBox="1">
            <a:spLocks/>
          </p:cNvSpPr>
          <p:nvPr/>
        </p:nvSpPr>
        <p:spPr>
          <a:xfrm>
            <a:off x="7408715" y="4555406"/>
            <a:ext cx="1916854" cy="561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System snapshot</a:t>
            </a:r>
          </a:p>
        </p:txBody>
      </p:sp>
    </p:spTree>
    <p:extLst>
      <p:ext uri="{BB962C8B-B14F-4D97-AF65-F5344CB8AC3E}">
        <p14:creationId xmlns:p14="http://schemas.microsoft.com/office/powerpoint/2010/main" val="6792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goals and activities</a:t>
            </a:r>
          </a:p>
        </p:txBody>
      </p:sp>
      <p:sp>
        <p:nvSpPr>
          <p:cNvPr id="37" name="Rectangle 36"/>
          <p:cNvSpPr/>
          <p:nvPr/>
        </p:nvSpPr>
        <p:spPr>
          <a:xfrm>
            <a:off x="2730500" y="1887542"/>
            <a:ext cx="7162800" cy="64017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Enhance countermeasure scope to include engineering and non-engineering improvements</a:t>
            </a:r>
          </a:p>
        </p:txBody>
      </p:sp>
      <p:sp>
        <p:nvSpPr>
          <p:cNvPr id="76" name="Rectangle 75"/>
          <p:cNvSpPr/>
          <p:nvPr/>
        </p:nvSpPr>
        <p:spPr>
          <a:xfrm>
            <a:off x="2159997" y="1814096"/>
            <a:ext cx="536372" cy="830997"/>
          </a:xfrm>
          <a:prstGeom prst="rect">
            <a:avLst/>
          </a:prstGeom>
        </p:spPr>
        <p:txBody>
          <a:bodyPr wrap="square">
            <a:spAutoFit/>
          </a:bodyPr>
          <a:lstStyle/>
          <a:p>
            <a:r>
              <a:rPr lang="en-US" sz="4800" dirty="0">
                <a:solidFill>
                  <a:schemeClr val="tx2">
                    <a:lumMod val="60000"/>
                    <a:lumOff val="40000"/>
                  </a:schemeClr>
                </a:solidFill>
              </a:rPr>
              <a:t>2</a:t>
            </a:r>
          </a:p>
        </p:txBody>
      </p:sp>
      <p:sp>
        <p:nvSpPr>
          <p:cNvPr id="11" name="Rectangle 10"/>
          <p:cNvSpPr/>
          <p:nvPr/>
        </p:nvSpPr>
        <p:spPr>
          <a:xfrm>
            <a:off x="2730500"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develop a list of engineering safety countermeasures to address crash profiles identified for the different matrices</a:t>
            </a:r>
          </a:p>
        </p:txBody>
      </p:sp>
      <p:sp>
        <p:nvSpPr>
          <p:cNvPr id="19" name="Rectangle 18"/>
          <p:cNvSpPr/>
          <p:nvPr/>
        </p:nvSpPr>
        <p:spPr>
          <a:xfrm>
            <a:off x="6626124"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develop a list of non-engineering improvements to address crash profiles identified for the different matrices</a:t>
            </a:r>
          </a:p>
        </p:txBody>
      </p:sp>
      <p:pic>
        <p:nvPicPr>
          <p:cNvPr id="13" name="Picture 12"/>
          <p:cNvPicPr>
            <a:picLocks noChangeAspect="1"/>
          </p:cNvPicPr>
          <p:nvPr/>
        </p:nvPicPr>
        <p:blipFill>
          <a:blip r:embed="rId3"/>
          <a:stretch>
            <a:fillRect/>
          </a:stretch>
        </p:blipFill>
        <p:spPr>
          <a:xfrm>
            <a:off x="2993257" y="4315745"/>
            <a:ext cx="2749287" cy="1271197"/>
          </a:xfrm>
          <a:prstGeom prst="rect">
            <a:avLst/>
          </a:prstGeom>
        </p:spPr>
      </p:pic>
      <p:sp>
        <p:nvSpPr>
          <p:cNvPr id="14" name="Content Placeholder 2"/>
          <p:cNvSpPr txBox="1">
            <a:spLocks/>
          </p:cNvSpPr>
          <p:nvPr/>
        </p:nvSpPr>
        <p:spPr>
          <a:xfrm>
            <a:off x="3581808" y="4585735"/>
            <a:ext cx="1943922" cy="938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Engineering </a:t>
            </a:r>
            <a:r>
              <a:rPr lang="en-US" dirty="0"/>
              <a:t>CM’s</a:t>
            </a:r>
          </a:p>
        </p:txBody>
      </p:sp>
      <p:pic>
        <p:nvPicPr>
          <p:cNvPr id="15" name="Picture 14"/>
          <p:cNvPicPr>
            <a:picLocks noChangeAspect="1"/>
          </p:cNvPicPr>
          <p:nvPr/>
        </p:nvPicPr>
        <p:blipFill>
          <a:blip r:embed="rId3"/>
          <a:stretch>
            <a:fillRect/>
          </a:stretch>
        </p:blipFill>
        <p:spPr>
          <a:xfrm>
            <a:off x="6901579" y="4315745"/>
            <a:ext cx="2749287" cy="1271197"/>
          </a:xfrm>
          <a:prstGeom prst="rect">
            <a:avLst/>
          </a:prstGeom>
        </p:spPr>
      </p:pic>
      <p:sp>
        <p:nvSpPr>
          <p:cNvPr id="18" name="Content Placeholder 2"/>
          <p:cNvSpPr txBox="1">
            <a:spLocks/>
          </p:cNvSpPr>
          <p:nvPr/>
        </p:nvSpPr>
        <p:spPr>
          <a:xfrm>
            <a:off x="7539291" y="4585735"/>
            <a:ext cx="1850569" cy="938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Non-Eng. CM’s</a:t>
            </a:r>
          </a:p>
        </p:txBody>
      </p:sp>
    </p:spTree>
    <p:extLst>
      <p:ext uri="{BB962C8B-B14F-4D97-AF65-F5344CB8AC3E}">
        <p14:creationId xmlns:p14="http://schemas.microsoft.com/office/powerpoint/2010/main" val="107244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goals and activities</a:t>
            </a:r>
          </a:p>
        </p:txBody>
      </p:sp>
      <p:sp>
        <p:nvSpPr>
          <p:cNvPr id="37" name="Rectangle 36"/>
          <p:cNvSpPr/>
          <p:nvPr/>
        </p:nvSpPr>
        <p:spPr>
          <a:xfrm>
            <a:off x="2730500" y="1887542"/>
            <a:ext cx="7162800" cy="640170"/>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Enhance process to determine high priority locations</a:t>
            </a:r>
          </a:p>
        </p:txBody>
      </p:sp>
      <p:sp>
        <p:nvSpPr>
          <p:cNvPr id="76" name="Rectangle 75"/>
          <p:cNvSpPr/>
          <p:nvPr/>
        </p:nvSpPr>
        <p:spPr>
          <a:xfrm>
            <a:off x="2159997" y="1814096"/>
            <a:ext cx="536372" cy="830997"/>
          </a:xfrm>
          <a:prstGeom prst="rect">
            <a:avLst/>
          </a:prstGeom>
        </p:spPr>
        <p:txBody>
          <a:bodyPr wrap="square">
            <a:spAutoFit/>
          </a:bodyPr>
          <a:lstStyle/>
          <a:p>
            <a:r>
              <a:rPr lang="en-US" sz="4800" dirty="0">
                <a:solidFill>
                  <a:schemeClr val="tx2">
                    <a:lumMod val="60000"/>
                    <a:lumOff val="40000"/>
                  </a:schemeClr>
                </a:solidFill>
              </a:rPr>
              <a:t>3</a:t>
            </a:r>
          </a:p>
        </p:txBody>
      </p:sp>
      <p:sp>
        <p:nvSpPr>
          <p:cNvPr id="11" name="Rectangle 10"/>
          <p:cNvSpPr/>
          <p:nvPr/>
        </p:nvSpPr>
        <p:spPr>
          <a:xfrm>
            <a:off x="2730500"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explore the advantages and disadvantages of different methods to identify systemic hotspots</a:t>
            </a:r>
          </a:p>
        </p:txBody>
      </p:sp>
      <p:sp>
        <p:nvSpPr>
          <p:cNvPr id="19" name="Rectangle 18"/>
          <p:cNvSpPr/>
          <p:nvPr/>
        </p:nvSpPr>
        <p:spPr>
          <a:xfrm>
            <a:off x="6626124" y="2935466"/>
            <a:ext cx="3267177" cy="2777077"/>
          </a:xfrm>
          <a:prstGeom prst="rect">
            <a:avLst/>
          </a:prstGeom>
          <a:solidFill>
            <a:srgbClr val="FFE26A"/>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define guidelines for determining upper and lower thresholds for systemic projects</a:t>
            </a:r>
          </a:p>
        </p:txBody>
      </p:sp>
      <p:pic>
        <p:nvPicPr>
          <p:cNvPr id="16" name="Picture 15"/>
          <p:cNvPicPr>
            <a:picLocks noChangeAspect="1"/>
          </p:cNvPicPr>
          <p:nvPr/>
        </p:nvPicPr>
        <p:blipFill>
          <a:blip r:embed="rId3"/>
          <a:stretch>
            <a:fillRect/>
          </a:stretch>
        </p:blipFill>
        <p:spPr>
          <a:xfrm>
            <a:off x="2997804" y="4253413"/>
            <a:ext cx="2701103" cy="1333528"/>
          </a:xfrm>
          <a:prstGeom prst="rect">
            <a:avLst/>
          </a:prstGeom>
        </p:spPr>
      </p:pic>
      <p:sp>
        <p:nvSpPr>
          <p:cNvPr id="17" name="Content Placeholder 2"/>
          <p:cNvSpPr txBox="1">
            <a:spLocks/>
          </p:cNvSpPr>
          <p:nvPr/>
        </p:nvSpPr>
        <p:spPr>
          <a:xfrm>
            <a:off x="3552416" y="4595407"/>
            <a:ext cx="1916854" cy="938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Systemic priorities</a:t>
            </a:r>
          </a:p>
        </p:txBody>
      </p:sp>
      <p:pic>
        <p:nvPicPr>
          <p:cNvPr id="20" name="Picture 19"/>
          <p:cNvPicPr>
            <a:picLocks noChangeAspect="1"/>
          </p:cNvPicPr>
          <p:nvPr/>
        </p:nvPicPr>
        <p:blipFill>
          <a:blip r:embed="rId4"/>
          <a:stretch>
            <a:fillRect/>
          </a:stretch>
        </p:blipFill>
        <p:spPr>
          <a:xfrm>
            <a:off x="6890556" y="4271309"/>
            <a:ext cx="2708054" cy="1315632"/>
          </a:xfrm>
          <a:prstGeom prst="rect">
            <a:avLst/>
          </a:prstGeom>
        </p:spPr>
      </p:pic>
      <p:sp>
        <p:nvSpPr>
          <p:cNvPr id="21" name="Content Placeholder 2"/>
          <p:cNvSpPr txBox="1">
            <a:spLocks/>
          </p:cNvSpPr>
          <p:nvPr/>
        </p:nvSpPr>
        <p:spPr>
          <a:xfrm>
            <a:off x="7291941" y="4547093"/>
            <a:ext cx="1916854" cy="561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Refine location list</a:t>
            </a:r>
          </a:p>
        </p:txBody>
      </p:sp>
    </p:spTree>
    <p:extLst>
      <p:ext uri="{BB962C8B-B14F-4D97-AF65-F5344CB8AC3E}">
        <p14:creationId xmlns:p14="http://schemas.microsoft.com/office/powerpoint/2010/main" val="6151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goals and activities</a:t>
            </a:r>
          </a:p>
        </p:txBody>
      </p:sp>
      <p:sp>
        <p:nvSpPr>
          <p:cNvPr id="37" name="Rectangle 36"/>
          <p:cNvSpPr/>
          <p:nvPr/>
        </p:nvSpPr>
        <p:spPr>
          <a:xfrm>
            <a:off x="2730502" y="1445093"/>
            <a:ext cx="7072260" cy="146526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Guidelines for determining matrix</a:t>
            </a:r>
          </a:p>
          <a:p>
            <a:r>
              <a:rPr lang="en-US" sz="2000" dirty="0">
                <a:solidFill>
                  <a:schemeClr val="tx1"/>
                </a:solidFill>
              </a:rPr>
              <a:t>structure across different modes</a:t>
            </a:r>
          </a:p>
        </p:txBody>
      </p:sp>
      <p:sp>
        <p:nvSpPr>
          <p:cNvPr id="76" name="Rectangle 75"/>
          <p:cNvSpPr/>
          <p:nvPr/>
        </p:nvSpPr>
        <p:spPr>
          <a:xfrm>
            <a:off x="2159997" y="1330338"/>
            <a:ext cx="536372" cy="830997"/>
          </a:xfrm>
          <a:prstGeom prst="rect">
            <a:avLst/>
          </a:prstGeom>
        </p:spPr>
        <p:txBody>
          <a:bodyPr wrap="square">
            <a:spAutoFit/>
          </a:bodyPr>
          <a:lstStyle/>
          <a:p>
            <a:r>
              <a:rPr lang="en-US" sz="4800" dirty="0">
                <a:solidFill>
                  <a:schemeClr val="tx2">
                    <a:lumMod val="60000"/>
                    <a:lumOff val="40000"/>
                  </a:schemeClr>
                </a:solidFill>
              </a:rPr>
              <a:t>1</a:t>
            </a:r>
          </a:p>
        </p:txBody>
      </p:sp>
      <p:pic>
        <p:nvPicPr>
          <p:cNvPr id="11" name="Picture 10"/>
          <p:cNvPicPr>
            <a:picLocks noChangeAspect="1"/>
          </p:cNvPicPr>
          <p:nvPr/>
        </p:nvPicPr>
        <p:blipFill>
          <a:blip r:embed="rId3"/>
          <a:stretch>
            <a:fillRect/>
          </a:stretch>
        </p:blipFill>
        <p:spPr>
          <a:xfrm>
            <a:off x="7118555" y="1523018"/>
            <a:ext cx="2541636" cy="1276633"/>
          </a:xfrm>
          <a:prstGeom prst="rect">
            <a:avLst/>
          </a:prstGeom>
        </p:spPr>
      </p:pic>
      <p:sp>
        <p:nvSpPr>
          <p:cNvPr id="12" name="Content Placeholder 2"/>
          <p:cNvSpPr txBox="1">
            <a:spLocks/>
          </p:cNvSpPr>
          <p:nvPr/>
        </p:nvSpPr>
        <p:spPr>
          <a:xfrm>
            <a:off x="7569035" y="1775332"/>
            <a:ext cx="1916854" cy="561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Modal matrices</a:t>
            </a:r>
          </a:p>
        </p:txBody>
      </p:sp>
      <p:sp>
        <p:nvSpPr>
          <p:cNvPr id="13" name="Rectangle 12"/>
          <p:cNvSpPr/>
          <p:nvPr/>
        </p:nvSpPr>
        <p:spPr>
          <a:xfrm>
            <a:off x="2730502" y="3044683"/>
            <a:ext cx="7072260" cy="146526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Basic toolbox for engineering and</a:t>
            </a:r>
          </a:p>
          <a:p>
            <a:r>
              <a:rPr lang="en-US" sz="2000" dirty="0">
                <a:solidFill>
                  <a:schemeClr val="tx1"/>
                </a:solidFill>
              </a:rPr>
              <a:t> non-engineering improvements</a:t>
            </a:r>
          </a:p>
        </p:txBody>
      </p:sp>
      <p:sp>
        <p:nvSpPr>
          <p:cNvPr id="16" name="Rectangle 15"/>
          <p:cNvSpPr/>
          <p:nvPr/>
        </p:nvSpPr>
        <p:spPr>
          <a:xfrm>
            <a:off x="2730502" y="4682909"/>
            <a:ext cx="7072260" cy="146526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Considerations for screening criteria</a:t>
            </a:r>
          </a:p>
          <a:p>
            <a:r>
              <a:rPr lang="en-US" sz="2000" dirty="0">
                <a:solidFill>
                  <a:schemeClr val="tx1"/>
                </a:solidFill>
              </a:rPr>
              <a:t> for systemic projects</a:t>
            </a:r>
          </a:p>
        </p:txBody>
      </p:sp>
      <p:pic>
        <p:nvPicPr>
          <p:cNvPr id="19" name="Picture 18"/>
          <p:cNvPicPr>
            <a:picLocks noChangeAspect="1"/>
          </p:cNvPicPr>
          <p:nvPr/>
        </p:nvPicPr>
        <p:blipFill>
          <a:blip r:embed="rId4"/>
          <a:stretch>
            <a:fillRect/>
          </a:stretch>
        </p:blipFill>
        <p:spPr>
          <a:xfrm>
            <a:off x="7125327" y="3133918"/>
            <a:ext cx="2344991" cy="1084261"/>
          </a:xfrm>
          <a:prstGeom prst="rect">
            <a:avLst/>
          </a:prstGeom>
        </p:spPr>
      </p:pic>
      <p:pic>
        <p:nvPicPr>
          <p:cNvPr id="21" name="Picture 20"/>
          <p:cNvPicPr>
            <a:picLocks noChangeAspect="1"/>
          </p:cNvPicPr>
          <p:nvPr/>
        </p:nvPicPr>
        <p:blipFill>
          <a:blip r:embed="rId4"/>
          <a:stretch>
            <a:fillRect/>
          </a:stretch>
        </p:blipFill>
        <p:spPr>
          <a:xfrm>
            <a:off x="7364361" y="3348629"/>
            <a:ext cx="2344991" cy="1084261"/>
          </a:xfrm>
          <a:prstGeom prst="rect">
            <a:avLst/>
          </a:prstGeom>
        </p:spPr>
      </p:pic>
      <p:sp>
        <p:nvSpPr>
          <p:cNvPr id="20" name="Content Placeholder 2"/>
          <p:cNvSpPr txBox="1">
            <a:spLocks/>
          </p:cNvSpPr>
          <p:nvPr/>
        </p:nvSpPr>
        <p:spPr>
          <a:xfrm>
            <a:off x="7670006" y="3436140"/>
            <a:ext cx="1943922" cy="938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CM matrices</a:t>
            </a:r>
          </a:p>
        </p:txBody>
      </p:sp>
      <p:sp>
        <p:nvSpPr>
          <p:cNvPr id="22" name="Rectangle 21"/>
          <p:cNvSpPr/>
          <p:nvPr/>
        </p:nvSpPr>
        <p:spPr>
          <a:xfrm>
            <a:off x="2177064" y="2875772"/>
            <a:ext cx="536372" cy="830997"/>
          </a:xfrm>
          <a:prstGeom prst="rect">
            <a:avLst/>
          </a:prstGeom>
        </p:spPr>
        <p:txBody>
          <a:bodyPr wrap="square">
            <a:spAutoFit/>
          </a:bodyPr>
          <a:lstStyle/>
          <a:p>
            <a:r>
              <a:rPr lang="en-US" sz="4800" dirty="0">
                <a:solidFill>
                  <a:schemeClr val="tx2">
                    <a:lumMod val="60000"/>
                    <a:lumOff val="40000"/>
                  </a:schemeClr>
                </a:solidFill>
              </a:rPr>
              <a:t>2</a:t>
            </a:r>
          </a:p>
        </p:txBody>
      </p:sp>
      <p:sp>
        <p:nvSpPr>
          <p:cNvPr id="23" name="Rectangle 22"/>
          <p:cNvSpPr/>
          <p:nvPr/>
        </p:nvSpPr>
        <p:spPr>
          <a:xfrm>
            <a:off x="2159729" y="4511217"/>
            <a:ext cx="536372" cy="830997"/>
          </a:xfrm>
          <a:prstGeom prst="rect">
            <a:avLst/>
          </a:prstGeom>
        </p:spPr>
        <p:txBody>
          <a:bodyPr wrap="square">
            <a:spAutoFit/>
          </a:bodyPr>
          <a:lstStyle/>
          <a:p>
            <a:r>
              <a:rPr lang="en-US" sz="4800" dirty="0">
                <a:solidFill>
                  <a:schemeClr val="tx2">
                    <a:lumMod val="60000"/>
                    <a:lumOff val="40000"/>
                  </a:schemeClr>
                </a:solidFill>
              </a:rPr>
              <a:t>3</a:t>
            </a:r>
          </a:p>
        </p:txBody>
      </p:sp>
      <p:pic>
        <p:nvPicPr>
          <p:cNvPr id="24" name="Picture 23"/>
          <p:cNvPicPr>
            <a:picLocks noChangeAspect="1"/>
          </p:cNvPicPr>
          <p:nvPr/>
        </p:nvPicPr>
        <p:blipFill>
          <a:blip r:embed="rId5"/>
          <a:stretch>
            <a:fillRect/>
          </a:stretch>
        </p:blipFill>
        <p:spPr>
          <a:xfrm>
            <a:off x="7226710" y="4793479"/>
            <a:ext cx="2474662" cy="1202245"/>
          </a:xfrm>
          <a:prstGeom prst="rect">
            <a:avLst/>
          </a:prstGeom>
        </p:spPr>
      </p:pic>
      <p:sp>
        <p:nvSpPr>
          <p:cNvPr id="25" name="Content Placeholder 2"/>
          <p:cNvSpPr txBox="1">
            <a:spLocks/>
          </p:cNvSpPr>
          <p:nvPr/>
        </p:nvSpPr>
        <p:spPr>
          <a:xfrm>
            <a:off x="7549371" y="5128254"/>
            <a:ext cx="1916854" cy="5617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Priorities</a:t>
            </a:r>
          </a:p>
        </p:txBody>
      </p:sp>
    </p:spTree>
    <p:extLst>
      <p:ext uri="{BB962C8B-B14F-4D97-AF65-F5344CB8AC3E}">
        <p14:creationId xmlns:p14="http://schemas.microsoft.com/office/powerpoint/2010/main" val="24196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Calibri"/>
              <a:buNone/>
            </a:pPr>
            <a:r>
              <a:rPr lang="en-US" sz="4400" b="0" i="0" u="none" strike="noStrike" cap="none">
                <a:solidFill>
                  <a:schemeClr val="dk2"/>
                </a:solidFill>
                <a:latin typeface="Calibri"/>
                <a:ea typeface="Calibri"/>
                <a:cs typeface="Calibri"/>
                <a:sym typeface="Calibri"/>
              </a:rPr>
              <a:t>Enforcement countermeasures</a:t>
            </a:r>
            <a:endParaRPr sz="4400" b="0" i="0" u="none" strike="noStrike" cap="none">
              <a:solidFill>
                <a:schemeClr val="dk2"/>
              </a:solidFill>
              <a:latin typeface="Calibri"/>
              <a:ea typeface="Calibri"/>
              <a:cs typeface="Calibri"/>
              <a:sym typeface="Calibri"/>
            </a:endParaRPr>
          </a:p>
        </p:txBody>
      </p:sp>
      <p:sp>
        <p:nvSpPr>
          <p:cNvPr id="58" name="Shape 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can it be used?</a:t>
            </a:r>
            <a:endParaRPr/>
          </a:p>
          <a:p>
            <a:pPr marL="1143000" marR="0" lvl="2" indent="-228600" algn="l" rtl="0">
              <a:lnSpc>
                <a:spcPct val="90000"/>
              </a:lnSpc>
              <a:spcBef>
                <a:spcPts val="0"/>
              </a:spcBef>
              <a:spcAft>
                <a:spcPts val="0"/>
              </a:spcAft>
              <a:buSzPts val="2000"/>
              <a:buChar char="•"/>
            </a:pPr>
            <a:r>
              <a:rPr lang="en-US"/>
              <a:t>Police enforcement targeted at the identified problematic facilities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is the promise?</a:t>
            </a:r>
            <a:endParaRPr sz="2800" b="0" i="0" u="none" strike="noStrike" cap="none">
              <a:solidFill>
                <a:schemeClr val="dk1"/>
              </a:solidFill>
              <a:latin typeface="Calibri"/>
              <a:ea typeface="Calibri"/>
              <a:cs typeface="Calibri"/>
              <a:sym typeface="Calibri"/>
            </a:endParaRPr>
          </a:p>
          <a:p>
            <a:pPr marL="1143000" marR="0" lvl="2" indent="-228600" algn="l" rtl="0">
              <a:lnSpc>
                <a:spcPct val="90000"/>
              </a:lnSpc>
              <a:spcBef>
                <a:spcPts val="1000"/>
              </a:spcBef>
              <a:spcAft>
                <a:spcPts val="0"/>
              </a:spcAft>
              <a:buSzPts val="2000"/>
              <a:buChar char="•"/>
            </a:pPr>
            <a:r>
              <a:rPr lang="en-US"/>
              <a:t>Filling the gaps in the driving code </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are the limitations?</a:t>
            </a:r>
            <a:endParaRPr sz="2800" b="0" i="0" u="none" strike="noStrike" cap="none">
              <a:solidFill>
                <a:schemeClr val="dk1"/>
              </a:solidFill>
              <a:latin typeface="Calibri"/>
              <a:ea typeface="Calibri"/>
              <a:cs typeface="Calibri"/>
              <a:sym typeface="Calibri"/>
            </a:endParaRPr>
          </a:p>
          <a:p>
            <a:pPr marL="1143000" marR="0" lvl="2" indent="-228600" algn="l" rtl="0">
              <a:lnSpc>
                <a:spcPct val="90000"/>
              </a:lnSpc>
              <a:spcBef>
                <a:spcPts val="1000"/>
              </a:spcBef>
              <a:spcAft>
                <a:spcPts val="0"/>
              </a:spcAft>
              <a:buSzPts val="2000"/>
              <a:buChar char="•"/>
            </a:pPr>
            <a:r>
              <a:rPr lang="en-US"/>
              <a:t>Burdensome state by state legislative analysis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Guidelines for future considerations</a:t>
            </a:r>
            <a:endParaRPr sz="2800" b="0" i="0" u="none" strike="noStrike" cap="none">
              <a:solidFill>
                <a:schemeClr val="dk1"/>
              </a:solidFill>
              <a:latin typeface="Calibri"/>
              <a:ea typeface="Calibri"/>
              <a:cs typeface="Calibri"/>
              <a:sym typeface="Calibri"/>
            </a:endParaRPr>
          </a:p>
        </p:txBody>
      </p:sp>
      <p:pic>
        <p:nvPicPr>
          <p:cNvPr id="59" name="Shape 59"/>
          <p:cNvPicPr preferRelativeResize="0"/>
          <p:nvPr/>
        </p:nvPicPr>
        <p:blipFill>
          <a:blip r:embed="rId3">
            <a:alphaModFix/>
          </a:blip>
          <a:stretch>
            <a:fillRect/>
          </a:stretch>
        </p:blipFill>
        <p:spPr>
          <a:xfrm>
            <a:off x="7371275" y="2733200"/>
            <a:ext cx="4164375" cy="2343150"/>
          </a:xfrm>
          <a:prstGeom prst="rect">
            <a:avLst/>
          </a:prstGeom>
          <a:noFill/>
          <a:ln>
            <a:noFill/>
          </a:ln>
        </p:spPr>
      </p:pic>
    </p:spTree>
    <p:extLst>
      <p:ext uri="{BB962C8B-B14F-4D97-AF65-F5344CB8AC3E}">
        <p14:creationId xmlns:p14="http://schemas.microsoft.com/office/powerpoint/2010/main" val="138903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Calibri"/>
              <a:buNone/>
            </a:pPr>
            <a:r>
              <a:rPr lang="en-US" sz="4400" b="0" i="0" u="none" strike="noStrike" cap="none">
                <a:solidFill>
                  <a:schemeClr val="dk2"/>
                </a:solidFill>
                <a:latin typeface="Calibri"/>
                <a:ea typeface="Calibri"/>
                <a:cs typeface="Calibri"/>
                <a:sym typeface="Calibri"/>
              </a:rPr>
              <a:t>Education countermeasures</a:t>
            </a:r>
            <a:endParaRPr sz="4400" b="0" i="0" u="none" strike="noStrike" cap="none">
              <a:solidFill>
                <a:schemeClr val="dk2"/>
              </a:solidFill>
              <a:latin typeface="Calibri"/>
              <a:ea typeface="Calibri"/>
              <a:cs typeface="Calibri"/>
              <a:sym typeface="Calibri"/>
            </a:endParaRPr>
          </a:p>
        </p:txBody>
      </p:sp>
      <p:sp>
        <p:nvSpPr>
          <p:cNvPr id="66" name="Shape 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can it be used?</a:t>
            </a:r>
            <a:endParaRPr sz="2800" b="0" i="0" u="none" strike="noStrike" cap="none">
              <a:solidFill>
                <a:schemeClr val="dk1"/>
              </a:solidFill>
              <a:latin typeface="Calibri"/>
              <a:ea typeface="Calibri"/>
              <a:cs typeface="Calibri"/>
              <a:sym typeface="Calibri"/>
            </a:endParaRPr>
          </a:p>
          <a:p>
            <a:pPr marL="1143000" marR="0" lvl="2" indent="-228600" algn="l" rtl="0">
              <a:lnSpc>
                <a:spcPct val="90000"/>
              </a:lnSpc>
              <a:spcBef>
                <a:spcPts val="0"/>
              </a:spcBef>
              <a:spcAft>
                <a:spcPts val="0"/>
              </a:spcAft>
              <a:buSzPts val="2000"/>
              <a:buChar char="•"/>
            </a:pPr>
            <a:r>
              <a:rPr lang="en-US"/>
              <a:t>Elaborating an educational countermeasures matrix</a:t>
            </a:r>
            <a:endParaRPr/>
          </a:p>
          <a:p>
            <a:pPr marL="228600" lvl="0" indent="-228600" rtl="0">
              <a:spcBef>
                <a:spcPts val="1000"/>
              </a:spcBef>
              <a:spcAft>
                <a:spcPts val="0"/>
              </a:spcAft>
              <a:buClr>
                <a:schemeClr val="dk1"/>
              </a:buClr>
              <a:buSzPts val="2800"/>
              <a:buFont typeface="Arial"/>
              <a:buChar char="•"/>
            </a:pPr>
            <a:r>
              <a:rPr lang="en-US"/>
              <a:t>What are the limitations?</a:t>
            </a:r>
            <a:endParaRPr/>
          </a:p>
          <a:p>
            <a:pPr marL="1143000" lvl="2" indent="-228600" rtl="0">
              <a:spcBef>
                <a:spcPts val="1000"/>
              </a:spcBef>
              <a:spcAft>
                <a:spcPts val="0"/>
              </a:spcAft>
              <a:buSzPts val="2000"/>
              <a:buChar char="•"/>
            </a:pPr>
            <a:r>
              <a:rPr lang="en-US"/>
              <a:t>Multitude of entities involved in road safety trainings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is the promise?</a:t>
            </a:r>
            <a:endParaRPr sz="2800" b="0" i="0" u="none" strike="noStrike" cap="none">
              <a:solidFill>
                <a:schemeClr val="dk1"/>
              </a:solidFill>
              <a:latin typeface="Calibri"/>
              <a:ea typeface="Calibri"/>
              <a:cs typeface="Calibri"/>
              <a:sym typeface="Calibri"/>
            </a:endParaRPr>
          </a:p>
          <a:p>
            <a:pPr marL="1143000" marR="0" lvl="2" indent="-228600" algn="l" rtl="0">
              <a:lnSpc>
                <a:spcPct val="90000"/>
              </a:lnSpc>
              <a:spcBef>
                <a:spcPts val="1000"/>
              </a:spcBef>
              <a:spcAft>
                <a:spcPts val="0"/>
              </a:spcAft>
              <a:buSzPts val="2000"/>
              <a:buChar char="•"/>
            </a:pPr>
            <a:r>
              <a:rPr lang="en-US"/>
              <a:t>Lead the development of learning modules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Guidelines for future considerations</a:t>
            </a:r>
            <a:endParaRPr/>
          </a:p>
        </p:txBody>
      </p:sp>
      <p:pic>
        <p:nvPicPr>
          <p:cNvPr id="67" name="Shape 67"/>
          <p:cNvPicPr preferRelativeResize="0"/>
          <p:nvPr/>
        </p:nvPicPr>
        <p:blipFill>
          <a:blip r:embed="rId3">
            <a:alphaModFix/>
          </a:blip>
          <a:stretch>
            <a:fillRect/>
          </a:stretch>
        </p:blipFill>
        <p:spPr>
          <a:xfrm>
            <a:off x="7691350" y="2342923"/>
            <a:ext cx="3861600" cy="2172150"/>
          </a:xfrm>
          <a:prstGeom prst="rect">
            <a:avLst/>
          </a:prstGeom>
          <a:noFill/>
          <a:ln>
            <a:noFill/>
          </a:ln>
        </p:spPr>
      </p:pic>
    </p:spTree>
    <p:extLst>
      <p:ext uri="{BB962C8B-B14F-4D97-AF65-F5344CB8AC3E}">
        <p14:creationId xmlns:p14="http://schemas.microsoft.com/office/powerpoint/2010/main" val="203830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Calibri"/>
              <a:buNone/>
            </a:pPr>
            <a:r>
              <a:rPr lang="en-US" sz="4400" b="0" i="0" u="none" strike="noStrike" cap="none">
                <a:solidFill>
                  <a:schemeClr val="dk2"/>
                </a:solidFill>
                <a:latin typeface="Calibri"/>
                <a:ea typeface="Calibri"/>
                <a:cs typeface="Calibri"/>
                <a:sym typeface="Calibri"/>
              </a:rPr>
              <a:t>Data requirements</a:t>
            </a:r>
            <a:endParaRPr sz="4400" b="0" i="0" u="none" strike="noStrike" cap="none">
              <a:solidFill>
                <a:schemeClr val="dk2"/>
              </a:solidFill>
              <a:latin typeface="Calibri"/>
              <a:ea typeface="Calibri"/>
              <a:cs typeface="Calibri"/>
              <a:sym typeface="Calibri"/>
            </a:endParaRPr>
          </a:p>
        </p:txBody>
      </p:sp>
      <p:sp>
        <p:nvSpPr>
          <p:cNvPr id="73" name="Shape 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Three categories of data</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Crash data (rows)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Roadway data (columns)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Operations data (columns or risk)</a:t>
            </a:r>
            <a:endParaRPr/>
          </a:p>
          <a:p>
            <a:pPr marL="228600" marR="0" lvl="0" indent="-228600" algn="l" rtl="0">
              <a:lnSpc>
                <a:spcPct val="90000"/>
              </a:lnSpc>
              <a:spcBef>
                <a:spcPts val="1000"/>
              </a:spcBef>
              <a:spcAft>
                <a:spcPts val="0"/>
              </a:spcAft>
              <a:buClr>
                <a:schemeClr val="dk1"/>
              </a:buClr>
              <a:buSzPts val="2800"/>
              <a:buFont typeface="Arial"/>
              <a:buChar char="•"/>
            </a:pPr>
            <a:r>
              <a:rPr lang="en-US"/>
              <a:t>Source: HSIS (Highway Safety Information System) files</a:t>
            </a:r>
            <a:endParaRPr/>
          </a:p>
          <a:p>
            <a:pPr marL="685800" marR="0" lvl="1" indent="-228600" algn="l" rtl="0">
              <a:lnSpc>
                <a:spcPct val="90000"/>
              </a:lnSpc>
              <a:spcBef>
                <a:spcPts val="1000"/>
              </a:spcBef>
              <a:spcAft>
                <a:spcPts val="0"/>
              </a:spcAft>
              <a:buClr>
                <a:schemeClr val="dk1"/>
              </a:buClr>
              <a:buSzPts val="2400"/>
              <a:buFont typeface="Arial"/>
              <a:buChar char="•"/>
            </a:pPr>
            <a:r>
              <a:rPr lang="en-US"/>
              <a:t>accident subfile</a:t>
            </a:r>
            <a:endParaRPr/>
          </a:p>
          <a:p>
            <a:pPr marL="685800" marR="0" lvl="1" indent="-228600" algn="l" rtl="0">
              <a:lnSpc>
                <a:spcPct val="90000"/>
              </a:lnSpc>
              <a:spcBef>
                <a:spcPts val="1000"/>
              </a:spcBef>
              <a:spcAft>
                <a:spcPts val="0"/>
              </a:spcAft>
              <a:buClr>
                <a:schemeClr val="dk1"/>
              </a:buClr>
              <a:buSzPts val="2400"/>
              <a:buFont typeface="Arial"/>
              <a:buChar char="•"/>
            </a:pPr>
            <a:r>
              <a:rPr lang="en-US"/>
              <a:t>vehicle/occupant subfiles</a:t>
            </a:r>
            <a:endParaRPr/>
          </a:p>
          <a:p>
            <a:pPr marL="685800" marR="0" lvl="1" indent="-228600" algn="l" rtl="0">
              <a:lnSpc>
                <a:spcPct val="90000"/>
              </a:lnSpc>
              <a:spcBef>
                <a:spcPts val="1000"/>
              </a:spcBef>
              <a:spcAft>
                <a:spcPts val="0"/>
              </a:spcAft>
              <a:buClr>
                <a:schemeClr val="dk1"/>
              </a:buClr>
              <a:buSzPts val="2400"/>
              <a:buFont typeface="Arial"/>
              <a:buChar char="•"/>
            </a:pPr>
            <a:r>
              <a:rPr lang="en-US"/>
              <a:t>roadway file</a:t>
            </a:r>
            <a:endParaRPr/>
          </a:p>
          <a:p>
            <a:pPr marL="685800" marR="0" lvl="1" indent="-228600" algn="l" rtl="0">
              <a:lnSpc>
                <a:spcPct val="90000"/>
              </a:lnSpc>
              <a:spcBef>
                <a:spcPts val="1000"/>
              </a:spcBef>
              <a:spcAft>
                <a:spcPts val="0"/>
              </a:spcAft>
              <a:buClr>
                <a:schemeClr val="dk1"/>
              </a:buClr>
              <a:buSzPts val="2400"/>
              <a:buFont typeface="Arial"/>
              <a:buChar char="•"/>
            </a:pPr>
            <a:r>
              <a:rPr lang="en-US"/>
              <a:t>intersection file</a:t>
            </a:r>
            <a:endParaRPr sz="2800" b="0" i="0" u="none" strike="noStrike" cap="none">
              <a:solidFill>
                <a:schemeClr val="dk1"/>
              </a:solidFill>
              <a:latin typeface="Calibri"/>
              <a:ea typeface="Calibri"/>
              <a:cs typeface="Calibri"/>
              <a:sym typeface="Calibri"/>
            </a:endParaRPr>
          </a:p>
        </p:txBody>
      </p:sp>
      <p:sp>
        <p:nvSpPr>
          <p:cNvPr id="74" name="Shape 74"/>
          <p:cNvSpPr txBox="1"/>
          <p:nvPr/>
        </p:nvSpPr>
        <p:spPr>
          <a:xfrm>
            <a:off x="5300975" y="4564950"/>
            <a:ext cx="3695700" cy="11619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2400">
                <a:latin typeface="Calibri"/>
                <a:ea typeface="Calibri"/>
                <a:cs typeface="Calibri"/>
                <a:sym typeface="Calibri"/>
              </a:rPr>
              <a:t>Challenge: linking the data</a:t>
            </a:r>
            <a:endParaRPr sz="2400">
              <a:latin typeface="Calibri"/>
              <a:ea typeface="Calibri"/>
              <a:cs typeface="Calibri"/>
              <a:sym typeface="Calibri"/>
            </a:endParaRPr>
          </a:p>
        </p:txBody>
      </p:sp>
      <p:sp>
        <p:nvSpPr>
          <p:cNvPr id="75" name="Shape 75"/>
          <p:cNvSpPr/>
          <p:nvPr/>
        </p:nvSpPr>
        <p:spPr>
          <a:xfrm>
            <a:off x="4683075" y="4229100"/>
            <a:ext cx="533400" cy="1833600"/>
          </a:xfrm>
          <a:prstGeom prst="rightBrace">
            <a:avLst>
              <a:gd name="adj1" fmla="val 8333"/>
              <a:gd name="adj2" fmla="val 50000"/>
            </a:avLst>
          </a:prstGeom>
          <a:noFill/>
          <a:ln w="1905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49108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4400"/>
              <a:buFont typeface="Calibri"/>
              <a:buNone/>
            </a:pPr>
            <a:r>
              <a:rPr lang="en-US" sz="4400" b="0" i="0" u="none" strike="noStrike" cap="none">
                <a:solidFill>
                  <a:schemeClr val="dk2"/>
                </a:solidFill>
                <a:latin typeface="Calibri"/>
                <a:ea typeface="Calibri"/>
                <a:cs typeface="Calibri"/>
                <a:sym typeface="Calibri"/>
              </a:rPr>
              <a:t>Data collection</a:t>
            </a:r>
            <a:endParaRPr sz="4400" b="0" i="0" u="none" strike="noStrike" cap="none">
              <a:solidFill>
                <a:schemeClr val="dk2"/>
              </a:solidFill>
              <a:latin typeface="Calibri"/>
              <a:ea typeface="Calibri"/>
              <a:cs typeface="Calibri"/>
              <a:sym typeface="Calibri"/>
            </a:endParaRPr>
          </a:p>
        </p:txBody>
      </p:sp>
      <p:sp>
        <p:nvSpPr>
          <p:cNvPr id="81" name="Shape 8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HSIS Data for 5 years across 7 states: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California 		</a:t>
            </a:r>
            <a:r>
              <a:rPr lang="en-US" sz="2000" b="0" i="0" u="none" strike="noStrike" cap="none" dirty="0" smtClean="0">
                <a:solidFill>
                  <a:schemeClr val="dk1"/>
                </a:solidFill>
                <a:latin typeface="Calibri"/>
                <a:ea typeface="Calibri"/>
                <a:cs typeface="Calibri"/>
                <a:sym typeface="Calibri"/>
              </a:rPr>
              <a:t>2010 </a:t>
            </a:r>
            <a:r>
              <a:rPr lang="en-US" sz="2000" b="0" i="0" u="none" strike="noStrike" cap="none" dirty="0">
                <a:solidFill>
                  <a:schemeClr val="dk1"/>
                </a:solidFill>
                <a:latin typeface="Calibri"/>
                <a:ea typeface="Calibri"/>
                <a:cs typeface="Calibri"/>
                <a:sym typeface="Calibri"/>
              </a:rPr>
              <a:t>- 2014</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 North Carolina 	2010 - 2014</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Ohio 			</a:t>
            </a:r>
            <a:r>
              <a:rPr lang="en-US" sz="2000" b="0" i="0" u="none" strike="noStrike" cap="none" dirty="0" smtClean="0">
                <a:solidFill>
                  <a:schemeClr val="dk1"/>
                </a:solidFill>
                <a:latin typeface="Calibri"/>
                <a:ea typeface="Calibri"/>
                <a:cs typeface="Calibri"/>
                <a:sym typeface="Calibri"/>
              </a:rPr>
              <a:t>2011 </a:t>
            </a:r>
            <a:r>
              <a:rPr lang="en-US" sz="2000" b="0" i="0" u="none" strike="noStrike" cap="none" dirty="0">
                <a:solidFill>
                  <a:schemeClr val="dk1"/>
                </a:solidFill>
                <a:latin typeface="Calibri"/>
                <a:ea typeface="Calibri"/>
                <a:cs typeface="Calibri"/>
                <a:sym typeface="Calibri"/>
              </a:rPr>
              <a:t>- 2015</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Washington 		2011 - 2015</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Illinois  		</a:t>
            </a:r>
            <a:r>
              <a:rPr lang="en-US" sz="2000" b="0" i="0" u="none" strike="noStrike" cap="none" dirty="0" smtClean="0">
                <a:solidFill>
                  <a:schemeClr val="dk1"/>
                </a:solidFill>
                <a:latin typeface="Calibri"/>
                <a:ea typeface="Calibri"/>
                <a:cs typeface="Calibri"/>
                <a:sym typeface="Calibri"/>
              </a:rPr>
              <a:t>2006 </a:t>
            </a:r>
            <a:r>
              <a:rPr lang="en-US" sz="2000" b="0" i="0" u="none" strike="noStrike" cap="none" dirty="0">
                <a:solidFill>
                  <a:schemeClr val="dk1"/>
                </a:solidFill>
                <a:latin typeface="Calibri"/>
                <a:ea typeface="Calibri"/>
                <a:cs typeface="Calibri"/>
                <a:sym typeface="Calibri"/>
              </a:rPr>
              <a:t>- 2010</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Minnesota 		2006- 2010</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Maine  		</a:t>
            </a:r>
            <a:r>
              <a:rPr lang="en-US" sz="2000" b="0" i="0" u="none" strike="noStrike" cap="none" dirty="0" smtClean="0">
                <a:solidFill>
                  <a:schemeClr val="dk1"/>
                </a:solidFill>
                <a:latin typeface="Calibri"/>
                <a:ea typeface="Calibri"/>
                <a:cs typeface="Calibri"/>
                <a:sym typeface="Calibri"/>
              </a:rPr>
              <a:t>2011 </a:t>
            </a:r>
            <a:r>
              <a:rPr lang="en-US" sz="2000" b="0" i="0" u="none" strike="noStrike" cap="none" dirty="0">
                <a:solidFill>
                  <a:schemeClr val="dk1"/>
                </a:solidFill>
                <a:latin typeface="Calibri"/>
                <a:ea typeface="Calibri"/>
                <a:cs typeface="Calibri"/>
                <a:sym typeface="Calibri"/>
              </a:rPr>
              <a:t>- 2015</a:t>
            </a:r>
            <a:endParaRPr dirty="0"/>
          </a:p>
          <a:p>
            <a:pPr marL="0" marR="0" lvl="0" indent="0" algn="l" rtl="0">
              <a:lnSpc>
                <a:spcPct val="90000"/>
              </a:lnSpc>
              <a:spcBef>
                <a:spcPts val="1000"/>
              </a:spcBef>
              <a:spcAft>
                <a:spcPts val="0"/>
              </a:spcAft>
              <a:buClr>
                <a:schemeClr val="dk1"/>
              </a:buClr>
              <a:buSzPts val="2800"/>
              <a:buFont typeface="Arial"/>
              <a:buNone/>
            </a:pPr>
            <a:r>
              <a:rPr lang="en-US" dirty="0"/>
              <a:t>Data cleaning in Python</a:t>
            </a:r>
            <a:endParaRPr sz="2800" b="0" i="0" u="none" strike="noStrike" cap="none" dirty="0">
              <a:solidFill>
                <a:schemeClr val="dk1"/>
              </a:solidFill>
              <a:latin typeface="Calibri"/>
              <a:ea typeface="Calibri"/>
              <a:cs typeface="Calibri"/>
              <a:sym typeface="Calibri"/>
            </a:endParaRPr>
          </a:p>
        </p:txBody>
      </p:sp>
      <p:pic>
        <p:nvPicPr>
          <p:cNvPr id="82" name="Shape 82"/>
          <p:cNvPicPr preferRelativeResize="0"/>
          <p:nvPr/>
        </p:nvPicPr>
        <p:blipFill rotWithShape="1">
          <a:blip r:embed="rId3">
            <a:alphaModFix/>
          </a:blip>
          <a:srcRect l="3805" t="23201" r="43566" b="33807"/>
          <a:stretch/>
        </p:blipFill>
        <p:spPr>
          <a:xfrm>
            <a:off x="5910147" y="2453268"/>
            <a:ext cx="5285066" cy="2657034"/>
          </a:xfrm>
          <a:prstGeom prst="rect">
            <a:avLst/>
          </a:prstGeom>
          <a:noFill/>
          <a:ln>
            <a:noFill/>
          </a:ln>
        </p:spPr>
      </p:pic>
    </p:spTree>
    <p:extLst>
      <p:ext uri="{BB962C8B-B14F-4D97-AF65-F5344CB8AC3E}">
        <p14:creationId xmlns:p14="http://schemas.microsoft.com/office/powerpoint/2010/main" val="387062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 with all the data?</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solidFill>
                <a:schemeClr val="accent6"/>
              </a:solidFill>
            </a:endParaRPr>
          </a:p>
          <a:p>
            <a:pPr marL="0" indent="0">
              <a:buNone/>
            </a:pPr>
            <a:endParaRPr lang="en-US" sz="4000" dirty="0"/>
          </a:p>
        </p:txBody>
      </p:sp>
      <p:pic>
        <p:nvPicPr>
          <p:cNvPr id="5" name="Picture 4"/>
          <p:cNvPicPr>
            <a:picLocks noChangeAspect="1"/>
          </p:cNvPicPr>
          <p:nvPr/>
        </p:nvPicPr>
        <p:blipFill>
          <a:blip r:embed="rId2"/>
          <a:stretch>
            <a:fillRect/>
          </a:stretch>
        </p:blipFill>
        <p:spPr>
          <a:xfrm>
            <a:off x="2294863" y="1389630"/>
            <a:ext cx="6977838" cy="4694965"/>
          </a:xfrm>
          <a:prstGeom prst="rect">
            <a:avLst/>
          </a:prstGeom>
        </p:spPr>
      </p:pic>
    </p:spTree>
    <p:extLst>
      <p:ext uri="{BB962C8B-B14F-4D97-AF65-F5344CB8AC3E}">
        <p14:creationId xmlns:p14="http://schemas.microsoft.com/office/powerpoint/2010/main" val="203537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 with all the data?</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solidFill>
                <a:schemeClr val="accent6"/>
              </a:solidFill>
            </a:endParaRPr>
          </a:p>
          <a:p>
            <a:pPr marL="0" indent="0">
              <a:buNone/>
            </a:pPr>
            <a:endParaRPr lang="en-US" sz="4000" dirty="0"/>
          </a:p>
        </p:txBody>
      </p:sp>
      <p:pic>
        <p:nvPicPr>
          <p:cNvPr id="4" name="Picture 3"/>
          <p:cNvPicPr>
            <a:picLocks noChangeAspect="1"/>
          </p:cNvPicPr>
          <p:nvPr/>
        </p:nvPicPr>
        <p:blipFill>
          <a:blip r:embed="rId2"/>
          <a:stretch>
            <a:fillRect/>
          </a:stretch>
        </p:blipFill>
        <p:spPr>
          <a:xfrm>
            <a:off x="206394" y="1733219"/>
            <a:ext cx="11748328" cy="2945107"/>
          </a:xfrm>
          <a:prstGeom prst="rect">
            <a:avLst/>
          </a:prstGeom>
        </p:spPr>
      </p:pic>
    </p:spTree>
    <p:extLst>
      <p:ext uri="{BB962C8B-B14F-4D97-AF65-F5344CB8AC3E}">
        <p14:creationId xmlns:p14="http://schemas.microsoft.com/office/powerpoint/2010/main" val="10350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SzPct val="80000"/>
            </a:pPr>
            <a:r>
              <a:rPr lang="en-US" dirty="0"/>
              <a:t>A continuum of approaches to improve safety</a:t>
            </a:r>
          </a:p>
        </p:txBody>
      </p:sp>
      <p:cxnSp>
        <p:nvCxnSpPr>
          <p:cNvPr id="4" name="Straight Connector 3"/>
          <p:cNvCxnSpPr/>
          <p:nvPr/>
        </p:nvCxnSpPr>
        <p:spPr>
          <a:xfrm flipH="1" flipV="1">
            <a:off x="5035729" y="3595549"/>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57730" y="3595549"/>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15990" y="3036572"/>
            <a:ext cx="3813" cy="259619"/>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849548" y="3309257"/>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36" y="2357847"/>
            <a:ext cx="886968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4390" y="2521915"/>
            <a:ext cx="762000" cy="400110"/>
          </a:xfrm>
          <a:prstGeom prst="rect">
            <a:avLst/>
          </a:prstGeom>
          <a:noFill/>
        </p:spPr>
        <p:txBody>
          <a:bodyPr wrap="square" rtlCol="0">
            <a:spAutoFit/>
          </a:bodyPr>
          <a:lstStyle/>
          <a:p>
            <a:r>
              <a:rPr lang="en-US" sz="2000" dirty="0" smtClean="0"/>
              <a:t>Spot</a:t>
            </a:r>
            <a:endParaRPr lang="en-US" sz="2000" dirty="0"/>
          </a:p>
        </p:txBody>
      </p:sp>
      <p:cxnSp>
        <p:nvCxnSpPr>
          <p:cNvPr id="10" name="Straight Connector 9"/>
          <p:cNvCxnSpPr/>
          <p:nvPr/>
        </p:nvCxnSpPr>
        <p:spPr>
          <a:xfrm flipV="1">
            <a:off x="2156608" y="2246811"/>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35348"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1063" y="2521915"/>
            <a:ext cx="1219200" cy="400110"/>
          </a:xfrm>
          <a:prstGeom prst="rect">
            <a:avLst/>
          </a:prstGeom>
          <a:noFill/>
        </p:spPr>
        <p:txBody>
          <a:bodyPr wrap="square" rtlCol="0">
            <a:spAutoFit/>
          </a:bodyPr>
          <a:lstStyle/>
          <a:p>
            <a:r>
              <a:rPr lang="en-US" sz="2000" dirty="0" smtClean="0"/>
              <a:t>Corridor</a:t>
            </a:r>
            <a:endParaRPr lang="en-US" sz="2000" dirty="0"/>
          </a:p>
        </p:txBody>
      </p:sp>
      <p:cxnSp>
        <p:nvCxnSpPr>
          <p:cNvPr id="13" name="Straight Connector 12"/>
          <p:cNvCxnSpPr/>
          <p:nvPr/>
        </p:nvCxnSpPr>
        <p:spPr>
          <a:xfrm flipV="1">
            <a:off x="6019801"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49390" y="2521915"/>
            <a:ext cx="1219200" cy="400110"/>
          </a:xfrm>
          <a:prstGeom prst="rect">
            <a:avLst/>
          </a:prstGeom>
          <a:noFill/>
        </p:spPr>
        <p:txBody>
          <a:bodyPr wrap="square" rtlCol="0">
            <a:spAutoFit/>
          </a:bodyPr>
          <a:lstStyle/>
          <a:p>
            <a:r>
              <a:rPr lang="en-US" sz="2000" dirty="0" smtClean="0"/>
              <a:t>Systemic</a:t>
            </a:r>
            <a:endParaRPr lang="en-US" sz="2000" dirty="0"/>
          </a:p>
        </p:txBody>
      </p:sp>
      <p:cxnSp>
        <p:nvCxnSpPr>
          <p:cNvPr id="15" name="Straight Connector 14"/>
          <p:cNvCxnSpPr/>
          <p:nvPr/>
        </p:nvCxnSpPr>
        <p:spPr>
          <a:xfrm flipV="1">
            <a:off x="9837153"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28008" y="3313611"/>
            <a:ext cx="533400" cy="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39190" y="3275511"/>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06748"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607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91012"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9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5316583" y="3300546"/>
            <a:ext cx="1465218" cy="1959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1004" y="3560713"/>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676351" y="3290749"/>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17251" y="3297825"/>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30452" y="3304900"/>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1"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04491" y="3296192"/>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7765"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020072" y="3052079"/>
            <a:ext cx="0" cy="22860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972992" y="311766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169" y="2186244"/>
            <a:ext cx="1055373" cy="338554"/>
          </a:xfrm>
          <a:prstGeom prst="rect">
            <a:avLst/>
          </a:prstGeom>
          <a:noFill/>
        </p:spPr>
        <p:txBody>
          <a:bodyPr wrap="square" rtlCol="0">
            <a:spAutoFit/>
          </a:bodyPr>
          <a:lstStyle/>
          <a:p>
            <a:r>
              <a:rPr lang="en-US" sz="1600" i="1" dirty="0" smtClean="0"/>
              <a:t>Reactive</a:t>
            </a:r>
            <a:endParaRPr lang="en-US" sz="1600" i="1" dirty="0"/>
          </a:p>
        </p:txBody>
      </p:sp>
      <p:sp>
        <p:nvSpPr>
          <p:cNvPr id="34" name="TextBox 33"/>
          <p:cNvSpPr txBox="1"/>
          <p:nvPr/>
        </p:nvSpPr>
        <p:spPr>
          <a:xfrm>
            <a:off x="10674762" y="2183361"/>
            <a:ext cx="1055373" cy="338554"/>
          </a:xfrm>
          <a:prstGeom prst="rect">
            <a:avLst/>
          </a:prstGeom>
          <a:noFill/>
        </p:spPr>
        <p:txBody>
          <a:bodyPr wrap="square" rtlCol="0">
            <a:spAutoFit/>
          </a:bodyPr>
          <a:lstStyle/>
          <a:p>
            <a:r>
              <a:rPr lang="en-US" sz="1600" i="1" dirty="0" smtClean="0"/>
              <a:t>Proactive</a:t>
            </a:r>
            <a:endParaRPr lang="en-US" sz="1600" i="1" dirty="0"/>
          </a:p>
        </p:txBody>
      </p:sp>
      <p:sp>
        <p:nvSpPr>
          <p:cNvPr id="3" name="Rectangle 2"/>
          <p:cNvSpPr/>
          <p:nvPr/>
        </p:nvSpPr>
        <p:spPr>
          <a:xfrm>
            <a:off x="3976311" y="1583081"/>
            <a:ext cx="4083169" cy="523220"/>
          </a:xfrm>
          <a:prstGeom prst="rect">
            <a:avLst/>
          </a:prstGeom>
        </p:spPr>
        <p:txBody>
          <a:bodyPr wrap="none">
            <a:spAutoFit/>
          </a:bodyPr>
          <a:lstStyle/>
          <a:p>
            <a:r>
              <a:rPr lang="en-US" sz="2800" dirty="0"/>
              <a:t>From Reactive to Proactive</a:t>
            </a:r>
          </a:p>
        </p:txBody>
      </p:sp>
      <p:sp>
        <p:nvSpPr>
          <p:cNvPr id="36" name="TextBox 35"/>
          <p:cNvSpPr txBox="1"/>
          <p:nvPr/>
        </p:nvSpPr>
        <p:spPr>
          <a:xfrm>
            <a:off x="9075153" y="2521915"/>
            <a:ext cx="1600200" cy="707886"/>
          </a:xfrm>
          <a:prstGeom prst="rect">
            <a:avLst/>
          </a:prstGeom>
          <a:noFill/>
        </p:spPr>
        <p:txBody>
          <a:bodyPr wrap="square" rtlCol="0">
            <a:spAutoFit/>
          </a:bodyPr>
          <a:lstStyle/>
          <a:p>
            <a:r>
              <a:rPr lang="en-US" sz="2000" dirty="0" smtClean="0"/>
              <a:t>Safe System, Vision Zero</a:t>
            </a:r>
            <a:endParaRPr lang="en-US" sz="2000" dirty="0"/>
          </a:p>
        </p:txBody>
      </p:sp>
    </p:spTree>
    <p:extLst>
      <p:ext uri="{BB962C8B-B14F-4D97-AF65-F5344CB8AC3E}">
        <p14:creationId xmlns:p14="http://schemas.microsoft.com/office/powerpoint/2010/main" val="963975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394" y="1711957"/>
            <a:ext cx="11748328" cy="2945107"/>
          </a:xfrm>
          <a:prstGeom prst="rect">
            <a:avLst/>
          </a:prstGeom>
        </p:spPr>
      </p:pic>
      <p:sp>
        <p:nvSpPr>
          <p:cNvPr id="2" name="Title 1"/>
          <p:cNvSpPr>
            <a:spLocks noGrp="1"/>
          </p:cNvSpPr>
          <p:nvPr>
            <p:ph type="title"/>
          </p:nvPr>
        </p:nvSpPr>
        <p:spPr/>
        <p:txBody>
          <a:bodyPr/>
          <a:lstStyle/>
          <a:p>
            <a:r>
              <a:rPr lang="en-US" dirty="0" smtClean="0"/>
              <a:t>What did we do with all the data?</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solidFill>
                <a:schemeClr val="accent6"/>
              </a:solidFill>
            </a:endParaRPr>
          </a:p>
          <a:p>
            <a:pPr marL="0" indent="0">
              <a:buNone/>
            </a:pPr>
            <a:endParaRPr lang="en-US" sz="4000" dirty="0"/>
          </a:p>
        </p:txBody>
      </p:sp>
      <p:pic>
        <p:nvPicPr>
          <p:cNvPr id="5" name="Picture 4"/>
          <p:cNvPicPr>
            <a:picLocks noChangeAspect="1"/>
          </p:cNvPicPr>
          <p:nvPr/>
        </p:nvPicPr>
        <p:blipFill>
          <a:blip r:embed="rId3"/>
          <a:stretch>
            <a:fillRect/>
          </a:stretch>
        </p:blipFill>
        <p:spPr>
          <a:xfrm>
            <a:off x="275497" y="2229668"/>
            <a:ext cx="11555449" cy="2469928"/>
          </a:xfrm>
          <a:prstGeom prst="rect">
            <a:avLst/>
          </a:prstGeom>
        </p:spPr>
      </p:pic>
    </p:spTree>
    <p:extLst>
      <p:ext uri="{BB962C8B-B14F-4D97-AF65-F5344CB8AC3E}">
        <p14:creationId xmlns:p14="http://schemas.microsoft.com/office/powerpoint/2010/main" val="815795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394" y="1711957"/>
            <a:ext cx="11748328" cy="2945107"/>
          </a:xfrm>
          <a:prstGeom prst="rect">
            <a:avLst/>
          </a:prstGeom>
        </p:spPr>
      </p:pic>
      <p:sp>
        <p:nvSpPr>
          <p:cNvPr id="2" name="Title 1"/>
          <p:cNvSpPr>
            <a:spLocks noGrp="1"/>
          </p:cNvSpPr>
          <p:nvPr>
            <p:ph type="title"/>
          </p:nvPr>
        </p:nvSpPr>
        <p:spPr/>
        <p:txBody>
          <a:bodyPr/>
          <a:lstStyle/>
          <a:p>
            <a:r>
              <a:rPr lang="en-US" dirty="0" smtClean="0"/>
              <a:t>What did we do with all the data?</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smtClean="0">
              <a:solidFill>
                <a:schemeClr val="accent6"/>
              </a:solidFill>
            </a:endParaRPr>
          </a:p>
          <a:p>
            <a:pPr marL="0" indent="0">
              <a:buNone/>
            </a:pPr>
            <a:endParaRPr lang="en-US" sz="4000" dirty="0"/>
          </a:p>
        </p:txBody>
      </p:sp>
      <p:pic>
        <p:nvPicPr>
          <p:cNvPr id="4" name="Picture 3"/>
          <p:cNvPicPr>
            <a:picLocks noChangeAspect="1"/>
          </p:cNvPicPr>
          <p:nvPr/>
        </p:nvPicPr>
        <p:blipFill>
          <a:blip r:embed="rId3"/>
          <a:stretch>
            <a:fillRect/>
          </a:stretch>
        </p:blipFill>
        <p:spPr>
          <a:xfrm>
            <a:off x="109998" y="2222063"/>
            <a:ext cx="11950737" cy="2615757"/>
          </a:xfrm>
          <a:prstGeom prst="rect">
            <a:avLst/>
          </a:prstGeom>
        </p:spPr>
      </p:pic>
    </p:spTree>
    <p:extLst>
      <p:ext uri="{BB962C8B-B14F-4D97-AF65-F5344CB8AC3E}">
        <p14:creationId xmlns:p14="http://schemas.microsoft.com/office/powerpoint/2010/main" val="330927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pic>
        <p:nvPicPr>
          <p:cNvPr id="14" name="Picture 13"/>
          <p:cNvPicPr>
            <a:picLocks noChangeAspect="1"/>
          </p:cNvPicPr>
          <p:nvPr/>
        </p:nvPicPr>
        <p:blipFill>
          <a:blip r:embed="rId2"/>
          <a:stretch>
            <a:fillRect/>
          </a:stretch>
        </p:blipFill>
        <p:spPr>
          <a:xfrm>
            <a:off x="1458919" y="1690689"/>
            <a:ext cx="2092356" cy="1407820"/>
          </a:xfrm>
          <a:prstGeom prst="rect">
            <a:avLst/>
          </a:prstGeom>
        </p:spPr>
      </p:pic>
      <p:pic>
        <p:nvPicPr>
          <p:cNvPr id="15" name="Picture 14"/>
          <p:cNvPicPr>
            <a:picLocks noChangeAspect="1"/>
          </p:cNvPicPr>
          <p:nvPr/>
        </p:nvPicPr>
        <p:blipFill>
          <a:blip r:embed="rId2"/>
          <a:stretch>
            <a:fillRect/>
          </a:stretch>
        </p:blipFill>
        <p:spPr>
          <a:xfrm>
            <a:off x="1458919" y="3297384"/>
            <a:ext cx="2092356" cy="1407820"/>
          </a:xfrm>
          <a:prstGeom prst="rect">
            <a:avLst/>
          </a:prstGeom>
        </p:spPr>
      </p:pic>
      <p:pic>
        <p:nvPicPr>
          <p:cNvPr id="16" name="Picture 15"/>
          <p:cNvPicPr>
            <a:picLocks noChangeAspect="1"/>
          </p:cNvPicPr>
          <p:nvPr/>
        </p:nvPicPr>
        <p:blipFill>
          <a:blip r:embed="rId2"/>
          <a:stretch>
            <a:fillRect/>
          </a:stretch>
        </p:blipFill>
        <p:spPr>
          <a:xfrm>
            <a:off x="1458919" y="4888904"/>
            <a:ext cx="2092356" cy="1407820"/>
          </a:xfrm>
          <a:prstGeom prst="rect">
            <a:avLst/>
          </a:prstGeom>
        </p:spPr>
      </p:pic>
      <p:pic>
        <p:nvPicPr>
          <p:cNvPr id="17" name="Picture 16"/>
          <p:cNvPicPr>
            <a:picLocks noChangeAspect="1"/>
          </p:cNvPicPr>
          <p:nvPr/>
        </p:nvPicPr>
        <p:blipFill>
          <a:blip r:embed="rId2"/>
          <a:stretch>
            <a:fillRect/>
          </a:stretch>
        </p:blipFill>
        <p:spPr>
          <a:xfrm>
            <a:off x="4001874" y="1727130"/>
            <a:ext cx="2092356" cy="1407820"/>
          </a:xfrm>
          <a:prstGeom prst="rect">
            <a:avLst/>
          </a:prstGeom>
        </p:spPr>
      </p:pic>
      <p:pic>
        <p:nvPicPr>
          <p:cNvPr id="18" name="Picture 17"/>
          <p:cNvPicPr>
            <a:picLocks noChangeAspect="1"/>
          </p:cNvPicPr>
          <p:nvPr/>
        </p:nvPicPr>
        <p:blipFill>
          <a:blip r:embed="rId2"/>
          <a:stretch>
            <a:fillRect/>
          </a:stretch>
        </p:blipFill>
        <p:spPr>
          <a:xfrm>
            <a:off x="3961117" y="3318650"/>
            <a:ext cx="2092356" cy="1407820"/>
          </a:xfrm>
          <a:prstGeom prst="rect">
            <a:avLst/>
          </a:prstGeom>
        </p:spPr>
      </p:pic>
      <p:pic>
        <p:nvPicPr>
          <p:cNvPr id="19" name="Picture 18"/>
          <p:cNvPicPr>
            <a:picLocks noChangeAspect="1"/>
          </p:cNvPicPr>
          <p:nvPr/>
        </p:nvPicPr>
        <p:blipFill>
          <a:blip r:embed="rId2"/>
          <a:stretch>
            <a:fillRect/>
          </a:stretch>
        </p:blipFill>
        <p:spPr>
          <a:xfrm>
            <a:off x="3961117" y="4910170"/>
            <a:ext cx="2092356" cy="1407820"/>
          </a:xfrm>
          <a:prstGeom prst="rect">
            <a:avLst/>
          </a:prstGeom>
        </p:spPr>
      </p:pic>
      <p:pic>
        <p:nvPicPr>
          <p:cNvPr id="20" name="Picture 19"/>
          <p:cNvPicPr>
            <a:picLocks noChangeAspect="1"/>
          </p:cNvPicPr>
          <p:nvPr/>
        </p:nvPicPr>
        <p:blipFill>
          <a:blip r:embed="rId2"/>
          <a:stretch>
            <a:fillRect/>
          </a:stretch>
        </p:blipFill>
        <p:spPr>
          <a:xfrm>
            <a:off x="6459765" y="1690689"/>
            <a:ext cx="2092356" cy="1407820"/>
          </a:xfrm>
          <a:prstGeom prst="rect">
            <a:avLst/>
          </a:prstGeom>
        </p:spPr>
      </p:pic>
      <p:pic>
        <p:nvPicPr>
          <p:cNvPr id="21" name="Picture 20"/>
          <p:cNvPicPr>
            <a:picLocks noChangeAspect="1"/>
          </p:cNvPicPr>
          <p:nvPr/>
        </p:nvPicPr>
        <p:blipFill>
          <a:blip r:embed="rId2"/>
          <a:stretch>
            <a:fillRect/>
          </a:stretch>
        </p:blipFill>
        <p:spPr>
          <a:xfrm>
            <a:off x="6459765" y="3297384"/>
            <a:ext cx="2092356" cy="1407820"/>
          </a:xfrm>
          <a:prstGeom prst="rect">
            <a:avLst/>
          </a:prstGeom>
        </p:spPr>
      </p:pic>
      <p:pic>
        <p:nvPicPr>
          <p:cNvPr id="22" name="Picture 21"/>
          <p:cNvPicPr>
            <a:picLocks noChangeAspect="1"/>
          </p:cNvPicPr>
          <p:nvPr/>
        </p:nvPicPr>
        <p:blipFill>
          <a:blip r:embed="rId2"/>
          <a:stretch>
            <a:fillRect/>
          </a:stretch>
        </p:blipFill>
        <p:spPr>
          <a:xfrm>
            <a:off x="6459765" y="4888904"/>
            <a:ext cx="2092356" cy="1407820"/>
          </a:xfrm>
          <a:prstGeom prst="rect">
            <a:avLst/>
          </a:prstGeom>
        </p:spPr>
      </p:pic>
      <p:sp>
        <p:nvSpPr>
          <p:cNvPr id="27" name="TextBox 26"/>
          <p:cNvSpPr txBox="1"/>
          <p:nvPr/>
        </p:nvSpPr>
        <p:spPr>
          <a:xfrm>
            <a:off x="233916" y="2158409"/>
            <a:ext cx="967563" cy="369332"/>
          </a:xfrm>
          <a:prstGeom prst="rect">
            <a:avLst/>
          </a:prstGeom>
          <a:noFill/>
        </p:spPr>
        <p:txBody>
          <a:bodyPr wrap="square" rtlCol="0">
            <a:spAutoFit/>
          </a:bodyPr>
          <a:lstStyle/>
          <a:p>
            <a:r>
              <a:rPr lang="en-US" dirty="0" smtClean="0"/>
              <a:t>Matrix 1</a:t>
            </a:r>
            <a:endParaRPr lang="en-US" dirty="0"/>
          </a:p>
        </p:txBody>
      </p:sp>
      <p:sp>
        <p:nvSpPr>
          <p:cNvPr id="28" name="TextBox 27"/>
          <p:cNvSpPr txBox="1"/>
          <p:nvPr/>
        </p:nvSpPr>
        <p:spPr>
          <a:xfrm>
            <a:off x="233915" y="3837894"/>
            <a:ext cx="967563" cy="369332"/>
          </a:xfrm>
          <a:prstGeom prst="rect">
            <a:avLst/>
          </a:prstGeom>
          <a:noFill/>
        </p:spPr>
        <p:txBody>
          <a:bodyPr wrap="square" rtlCol="0">
            <a:spAutoFit/>
          </a:bodyPr>
          <a:lstStyle/>
          <a:p>
            <a:r>
              <a:rPr lang="en-US" dirty="0" smtClean="0"/>
              <a:t>Matrix 2</a:t>
            </a:r>
            <a:endParaRPr lang="en-US" dirty="0"/>
          </a:p>
        </p:txBody>
      </p:sp>
      <p:sp>
        <p:nvSpPr>
          <p:cNvPr id="29" name="TextBox 28"/>
          <p:cNvSpPr txBox="1"/>
          <p:nvPr/>
        </p:nvSpPr>
        <p:spPr>
          <a:xfrm>
            <a:off x="233914" y="5332713"/>
            <a:ext cx="967563" cy="369332"/>
          </a:xfrm>
          <a:prstGeom prst="rect">
            <a:avLst/>
          </a:prstGeom>
          <a:noFill/>
        </p:spPr>
        <p:txBody>
          <a:bodyPr wrap="square" rtlCol="0">
            <a:spAutoFit/>
          </a:bodyPr>
          <a:lstStyle/>
          <a:p>
            <a:r>
              <a:rPr lang="en-US" dirty="0" smtClean="0"/>
              <a:t>Matrix 3</a:t>
            </a:r>
            <a:endParaRPr lang="en-US" dirty="0"/>
          </a:p>
        </p:txBody>
      </p:sp>
      <p:sp>
        <p:nvSpPr>
          <p:cNvPr id="30" name="TextBox 29"/>
          <p:cNvSpPr txBox="1"/>
          <p:nvPr/>
        </p:nvSpPr>
        <p:spPr>
          <a:xfrm>
            <a:off x="2108790" y="1307148"/>
            <a:ext cx="1314894" cy="369332"/>
          </a:xfrm>
          <a:prstGeom prst="rect">
            <a:avLst/>
          </a:prstGeom>
          <a:noFill/>
        </p:spPr>
        <p:txBody>
          <a:bodyPr wrap="square" rtlCol="0">
            <a:spAutoFit/>
          </a:bodyPr>
          <a:lstStyle/>
          <a:p>
            <a:r>
              <a:rPr lang="en-US" dirty="0" smtClean="0"/>
              <a:t>Frequency</a:t>
            </a:r>
            <a:endParaRPr lang="en-US" dirty="0"/>
          </a:p>
        </p:txBody>
      </p:sp>
      <p:sp>
        <p:nvSpPr>
          <p:cNvPr id="31" name="TextBox 30"/>
          <p:cNvSpPr txBox="1"/>
          <p:nvPr/>
        </p:nvSpPr>
        <p:spPr>
          <a:xfrm>
            <a:off x="4504659" y="1265948"/>
            <a:ext cx="1314894" cy="369332"/>
          </a:xfrm>
          <a:prstGeom prst="rect">
            <a:avLst/>
          </a:prstGeom>
          <a:noFill/>
        </p:spPr>
        <p:txBody>
          <a:bodyPr wrap="square" rtlCol="0">
            <a:spAutoFit/>
          </a:bodyPr>
          <a:lstStyle/>
          <a:p>
            <a:r>
              <a:rPr lang="en-US" dirty="0" smtClean="0"/>
              <a:t>Density</a:t>
            </a:r>
            <a:endParaRPr lang="en-US" dirty="0"/>
          </a:p>
        </p:txBody>
      </p:sp>
      <p:sp>
        <p:nvSpPr>
          <p:cNvPr id="32" name="TextBox 31"/>
          <p:cNvSpPr txBox="1"/>
          <p:nvPr/>
        </p:nvSpPr>
        <p:spPr>
          <a:xfrm>
            <a:off x="7052043" y="1232717"/>
            <a:ext cx="1314894" cy="369332"/>
          </a:xfrm>
          <a:prstGeom prst="rect">
            <a:avLst/>
          </a:prstGeom>
          <a:noFill/>
        </p:spPr>
        <p:txBody>
          <a:bodyPr wrap="square" rtlCol="0">
            <a:spAutoFit/>
          </a:bodyPr>
          <a:lstStyle/>
          <a:p>
            <a:r>
              <a:rPr lang="en-US" dirty="0" smtClean="0"/>
              <a:t>Rate</a:t>
            </a:r>
            <a:endParaRPr lang="en-US" dirty="0"/>
          </a:p>
        </p:txBody>
      </p:sp>
    </p:spTree>
    <p:extLst>
      <p:ext uri="{BB962C8B-B14F-4D97-AF65-F5344CB8AC3E}">
        <p14:creationId xmlns:p14="http://schemas.microsoft.com/office/powerpoint/2010/main" val="359072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pic>
        <p:nvPicPr>
          <p:cNvPr id="3" name="Picture 2"/>
          <p:cNvPicPr>
            <a:picLocks noChangeAspect="1"/>
          </p:cNvPicPr>
          <p:nvPr/>
        </p:nvPicPr>
        <p:blipFill>
          <a:blip r:embed="rId2"/>
          <a:stretch>
            <a:fillRect/>
          </a:stretch>
        </p:blipFill>
        <p:spPr>
          <a:xfrm>
            <a:off x="712381" y="1976911"/>
            <a:ext cx="10767237" cy="1433409"/>
          </a:xfrm>
          <a:prstGeom prst="rect">
            <a:avLst/>
          </a:prstGeom>
        </p:spPr>
      </p:pic>
      <p:sp>
        <p:nvSpPr>
          <p:cNvPr id="23" name="TextBox 22"/>
          <p:cNvSpPr txBox="1"/>
          <p:nvPr/>
        </p:nvSpPr>
        <p:spPr>
          <a:xfrm>
            <a:off x="2151320" y="1506022"/>
            <a:ext cx="1314894" cy="369332"/>
          </a:xfrm>
          <a:prstGeom prst="rect">
            <a:avLst/>
          </a:prstGeom>
          <a:noFill/>
        </p:spPr>
        <p:txBody>
          <a:bodyPr wrap="square" rtlCol="0">
            <a:spAutoFit/>
          </a:bodyPr>
          <a:lstStyle/>
          <a:p>
            <a:r>
              <a:rPr lang="en-US" dirty="0" smtClean="0"/>
              <a:t>Frequency</a:t>
            </a:r>
            <a:endParaRPr lang="en-US" dirty="0"/>
          </a:p>
        </p:txBody>
      </p:sp>
      <p:sp>
        <p:nvSpPr>
          <p:cNvPr id="24" name="TextBox 23"/>
          <p:cNvSpPr txBox="1"/>
          <p:nvPr/>
        </p:nvSpPr>
        <p:spPr>
          <a:xfrm>
            <a:off x="5536017" y="1523486"/>
            <a:ext cx="1314894" cy="369332"/>
          </a:xfrm>
          <a:prstGeom prst="rect">
            <a:avLst/>
          </a:prstGeom>
          <a:noFill/>
        </p:spPr>
        <p:txBody>
          <a:bodyPr wrap="square" rtlCol="0">
            <a:spAutoFit/>
          </a:bodyPr>
          <a:lstStyle/>
          <a:p>
            <a:r>
              <a:rPr lang="en-US" dirty="0" smtClean="0"/>
              <a:t>Density</a:t>
            </a:r>
            <a:endParaRPr lang="en-US" dirty="0"/>
          </a:p>
        </p:txBody>
      </p:sp>
      <p:sp>
        <p:nvSpPr>
          <p:cNvPr id="25" name="TextBox 24"/>
          <p:cNvSpPr txBox="1"/>
          <p:nvPr/>
        </p:nvSpPr>
        <p:spPr>
          <a:xfrm>
            <a:off x="9571072" y="1556801"/>
            <a:ext cx="1314894" cy="369332"/>
          </a:xfrm>
          <a:prstGeom prst="rect">
            <a:avLst/>
          </a:prstGeom>
          <a:noFill/>
        </p:spPr>
        <p:txBody>
          <a:bodyPr wrap="square" rtlCol="0">
            <a:spAutoFit/>
          </a:bodyPr>
          <a:lstStyle/>
          <a:p>
            <a:r>
              <a:rPr lang="en-US" dirty="0" smtClean="0"/>
              <a:t>Rate</a:t>
            </a:r>
            <a:endParaRPr lang="en-US" dirty="0"/>
          </a:p>
        </p:txBody>
      </p:sp>
      <p:pic>
        <p:nvPicPr>
          <p:cNvPr id="26" name="Shape 204"/>
          <p:cNvPicPr preferRelativeResize="0"/>
          <p:nvPr/>
        </p:nvPicPr>
        <p:blipFill>
          <a:blip r:embed="rId3">
            <a:alphaModFix/>
          </a:blip>
          <a:stretch>
            <a:fillRect/>
          </a:stretch>
        </p:blipFill>
        <p:spPr>
          <a:xfrm>
            <a:off x="4805916" y="3696543"/>
            <a:ext cx="2960726" cy="2377601"/>
          </a:xfrm>
          <a:prstGeom prst="rect">
            <a:avLst/>
          </a:prstGeom>
          <a:noFill/>
          <a:ln>
            <a:noFill/>
          </a:ln>
        </p:spPr>
      </p:pic>
    </p:spTree>
    <p:extLst>
      <p:ext uri="{BB962C8B-B14F-4D97-AF65-F5344CB8AC3E}">
        <p14:creationId xmlns:p14="http://schemas.microsoft.com/office/powerpoint/2010/main" val="133080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wcgworld.com/wp-content/uploads/2015/08/Audience.png"/>
          <p:cNvPicPr>
            <a:picLocks noChangeAspect="1" noChangeArrowheads="1"/>
          </p:cNvPicPr>
          <p:nvPr/>
        </p:nvPicPr>
        <p:blipFill rotWithShape="1">
          <a:blip r:embed="rId2">
            <a:lum bright="75000"/>
            <a:extLst>
              <a:ext uri="{28A0092B-C50C-407E-A947-70E740481C1C}">
                <a14:useLocalDpi xmlns:a14="http://schemas.microsoft.com/office/drawing/2010/main" val="0"/>
              </a:ext>
            </a:extLst>
          </a:blip>
          <a:srcRect b="29528"/>
          <a:stretch/>
        </p:blipFill>
        <p:spPr bwMode="auto">
          <a:xfrm>
            <a:off x="91331" y="401769"/>
            <a:ext cx="12054585" cy="4114800"/>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3866919" y="2665666"/>
            <a:ext cx="2335576" cy="1272448"/>
          </a:xfrm>
          <a:prstGeom prst="wedgeRectCallout">
            <a:avLst>
              <a:gd name="adj1" fmla="val -17553"/>
              <a:gd name="adj2" fmla="val -8704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Comments</a:t>
            </a:r>
            <a:endParaRPr lang="en-US" sz="2800" dirty="0"/>
          </a:p>
        </p:txBody>
      </p:sp>
      <p:sp>
        <p:nvSpPr>
          <p:cNvPr id="3" name="Cloud Callout 2"/>
          <p:cNvSpPr/>
          <p:nvPr/>
        </p:nvSpPr>
        <p:spPr>
          <a:xfrm>
            <a:off x="1806763" y="3687479"/>
            <a:ext cx="4384713" cy="2203373"/>
          </a:xfrm>
          <a:prstGeom prst="cloudCallout">
            <a:avLst>
              <a:gd name="adj1" fmla="val -59381"/>
              <a:gd name="adj2" fmla="val -9873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smtClean="0"/>
              <a:t>Questions</a:t>
            </a:r>
          </a:p>
        </p:txBody>
      </p:sp>
      <p:sp>
        <p:nvSpPr>
          <p:cNvPr id="5" name="Oval Callout 4"/>
          <p:cNvSpPr/>
          <p:nvPr/>
        </p:nvSpPr>
        <p:spPr>
          <a:xfrm>
            <a:off x="5728769" y="2916298"/>
            <a:ext cx="4660135" cy="2192356"/>
          </a:xfrm>
          <a:prstGeom prst="wedgeEllipseCallout">
            <a:avLst>
              <a:gd name="adj1" fmla="val 49924"/>
              <a:gd name="adj2" fmla="val -5946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smtClean="0"/>
              <a:t>Discussion</a:t>
            </a:r>
            <a:endParaRPr lang="en-US" sz="5400" dirty="0"/>
          </a:p>
        </p:txBody>
      </p:sp>
    </p:spTree>
    <p:extLst>
      <p:ext uri="{BB962C8B-B14F-4D97-AF65-F5344CB8AC3E}">
        <p14:creationId xmlns:p14="http://schemas.microsoft.com/office/powerpoint/2010/main" val="170298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5035729" y="3595549"/>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57730" y="3595549"/>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15990" y="3036572"/>
            <a:ext cx="3813" cy="259619"/>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849548" y="3309257"/>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36" y="2357847"/>
            <a:ext cx="886968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4390" y="2521915"/>
            <a:ext cx="762000" cy="400110"/>
          </a:xfrm>
          <a:prstGeom prst="rect">
            <a:avLst/>
          </a:prstGeom>
          <a:noFill/>
        </p:spPr>
        <p:txBody>
          <a:bodyPr wrap="square" rtlCol="0">
            <a:spAutoFit/>
          </a:bodyPr>
          <a:lstStyle/>
          <a:p>
            <a:r>
              <a:rPr lang="en-US" sz="2000" dirty="0" smtClean="0"/>
              <a:t>Spot</a:t>
            </a:r>
            <a:endParaRPr lang="en-US" sz="2000" dirty="0"/>
          </a:p>
        </p:txBody>
      </p:sp>
      <p:cxnSp>
        <p:nvCxnSpPr>
          <p:cNvPr id="10" name="Straight Connector 9"/>
          <p:cNvCxnSpPr/>
          <p:nvPr/>
        </p:nvCxnSpPr>
        <p:spPr>
          <a:xfrm flipV="1">
            <a:off x="2156608" y="2246811"/>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35348"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1063" y="2521915"/>
            <a:ext cx="1219200" cy="400110"/>
          </a:xfrm>
          <a:prstGeom prst="rect">
            <a:avLst/>
          </a:prstGeom>
          <a:noFill/>
        </p:spPr>
        <p:txBody>
          <a:bodyPr wrap="square" rtlCol="0">
            <a:spAutoFit/>
          </a:bodyPr>
          <a:lstStyle/>
          <a:p>
            <a:r>
              <a:rPr lang="en-US" sz="2000" dirty="0" smtClean="0"/>
              <a:t>Corridor</a:t>
            </a:r>
            <a:endParaRPr lang="en-US" sz="2000" dirty="0"/>
          </a:p>
        </p:txBody>
      </p:sp>
      <p:cxnSp>
        <p:nvCxnSpPr>
          <p:cNvPr id="13" name="Straight Connector 12"/>
          <p:cNvCxnSpPr/>
          <p:nvPr/>
        </p:nvCxnSpPr>
        <p:spPr>
          <a:xfrm flipV="1">
            <a:off x="6019801"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49390" y="2521915"/>
            <a:ext cx="1219200" cy="400110"/>
          </a:xfrm>
          <a:prstGeom prst="rect">
            <a:avLst/>
          </a:prstGeom>
          <a:noFill/>
        </p:spPr>
        <p:txBody>
          <a:bodyPr wrap="square" rtlCol="0">
            <a:spAutoFit/>
          </a:bodyPr>
          <a:lstStyle/>
          <a:p>
            <a:r>
              <a:rPr lang="en-US" sz="2000" dirty="0" smtClean="0"/>
              <a:t>Systemic</a:t>
            </a:r>
            <a:endParaRPr lang="en-US" sz="2000" dirty="0"/>
          </a:p>
        </p:txBody>
      </p:sp>
      <p:cxnSp>
        <p:nvCxnSpPr>
          <p:cNvPr id="15" name="Straight Connector 14"/>
          <p:cNvCxnSpPr/>
          <p:nvPr/>
        </p:nvCxnSpPr>
        <p:spPr>
          <a:xfrm flipV="1">
            <a:off x="9837153"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28008" y="3313611"/>
            <a:ext cx="533400" cy="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39190" y="3275511"/>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06748"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607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91012"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9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5316583" y="3300546"/>
            <a:ext cx="1465218" cy="1959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1004" y="3560713"/>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676351" y="3290749"/>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17251" y="3297825"/>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30452" y="3304900"/>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1"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04491" y="3296192"/>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7765"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020072" y="3052079"/>
            <a:ext cx="0" cy="22860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972992" y="311766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169" y="2186244"/>
            <a:ext cx="1055373" cy="338554"/>
          </a:xfrm>
          <a:prstGeom prst="rect">
            <a:avLst/>
          </a:prstGeom>
          <a:noFill/>
        </p:spPr>
        <p:txBody>
          <a:bodyPr wrap="square" rtlCol="0">
            <a:spAutoFit/>
          </a:bodyPr>
          <a:lstStyle/>
          <a:p>
            <a:r>
              <a:rPr lang="en-US" sz="1600" i="1" dirty="0" smtClean="0"/>
              <a:t>Reactive</a:t>
            </a:r>
            <a:endParaRPr lang="en-US" sz="1600" i="1" dirty="0"/>
          </a:p>
        </p:txBody>
      </p:sp>
      <p:sp>
        <p:nvSpPr>
          <p:cNvPr id="34" name="TextBox 33"/>
          <p:cNvSpPr txBox="1"/>
          <p:nvPr/>
        </p:nvSpPr>
        <p:spPr>
          <a:xfrm>
            <a:off x="10674762" y="2183361"/>
            <a:ext cx="1055373" cy="338554"/>
          </a:xfrm>
          <a:prstGeom prst="rect">
            <a:avLst/>
          </a:prstGeom>
          <a:noFill/>
        </p:spPr>
        <p:txBody>
          <a:bodyPr wrap="square" rtlCol="0">
            <a:spAutoFit/>
          </a:bodyPr>
          <a:lstStyle/>
          <a:p>
            <a:r>
              <a:rPr lang="en-US" sz="1600" i="1" dirty="0" smtClean="0"/>
              <a:t>Proactive</a:t>
            </a:r>
            <a:endParaRPr lang="en-US" sz="1600" i="1" dirty="0"/>
          </a:p>
        </p:txBody>
      </p:sp>
      <p:sp>
        <p:nvSpPr>
          <p:cNvPr id="3" name="Rectangle 2"/>
          <p:cNvSpPr/>
          <p:nvPr/>
        </p:nvSpPr>
        <p:spPr>
          <a:xfrm>
            <a:off x="2730484" y="4182768"/>
            <a:ext cx="6595057" cy="1200328"/>
          </a:xfrm>
          <a:prstGeom prst="rect">
            <a:avLst/>
          </a:prstGeom>
        </p:spPr>
        <p:txBody>
          <a:bodyPr wrap="square">
            <a:spAutoFit/>
          </a:bodyPr>
          <a:lstStyle/>
          <a:p>
            <a:r>
              <a:rPr lang="en-US" sz="2400" u="sng" dirty="0" smtClean="0"/>
              <a:t>Spot Safety:</a:t>
            </a:r>
          </a:p>
          <a:p>
            <a:r>
              <a:rPr lang="en-US" sz="2400" dirty="0" smtClean="0"/>
              <a:t>Improvement at a specific location in response to a-higher-than-expected crash rate at a site</a:t>
            </a:r>
            <a:endParaRPr lang="en-US" sz="2400" dirty="0"/>
          </a:p>
        </p:txBody>
      </p:sp>
      <p:sp>
        <p:nvSpPr>
          <p:cNvPr id="42" name="Title 1"/>
          <p:cNvSpPr>
            <a:spLocks noGrp="1"/>
          </p:cNvSpPr>
          <p:nvPr>
            <p:ph type="title"/>
          </p:nvPr>
        </p:nvSpPr>
        <p:spPr>
          <a:xfrm>
            <a:off x="838200" y="365125"/>
            <a:ext cx="10515600" cy="1325563"/>
          </a:xfrm>
        </p:spPr>
        <p:txBody>
          <a:bodyPr/>
          <a:lstStyle/>
          <a:p>
            <a:pPr>
              <a:buSzPct val="80000"/>
            </a:pPr>
            <a:r>
              <a:rPr lang="en-US" dirty="0"/>
              <a:t>A continuum of approaches to improve safety</a:t>
            </a:r>
          </a:p>
        </p:txBody>
      </p:sp>
      <p:sp>
        <p:nvSpPr>
          <p:cNvPr id="43" name="Rectangle 42"/>
          <p:cNvSpPr/>
          <p:nvPr/>
        </p:nvSpPr>
        <p:spPr>
          <a:xfrm>
            <a:off x="3976311" y="1583081"/>
            <a:ext cx="4083169" cy="523220"/>
          </a:xfrm>
          <a:prstGeom prst="rect">
            <a:avLst/>
          </a:prstGeom>
        </p:spPr>
        <p:txBody>
          <a:bodyPr wrap="none">
            <a:spAutoFit/>
          </a:bodyPr>
          <a:lstStyle/>
          <a:p>
            <a:r>
              <a:rPr lang="en-US" sz="2800"/>
              <a:t>From Reactive to Proactive</a:t>
            </a:r>
          </a:p>
        </p:txBody>
      </p:sp>
      <p:sp>
        <p:nvSpPr>
          <p:cNvPr id="36" name="TextBox 35"/>
          <p:cNvSpPr txBox="1"/>
          <p:nvPr/>
        </p:nvSpPr>
        <p:spPr>
          <a:xfrm>
            <a:off x="9075153" y="2521915"/>
            <a:ext cx="1600200" cy="707886"/>
          </a:xfrm>
          <a:prstGeom prst="rect">
            <a:avLst/>
          </a:prstGeom>
          <a:noFill/>
        </p:spPr>
        <p:txBody>
          <a:bodyPr wrap="square" rtlCol="0">
            <a:spAutoFit/>
          </a:bodyPr>
          <a:lstStyle/>
          <a:p>
            <a:r>
              <a:rPr lang="en-US" sz="2000" dirty="0" smtClean="0"/>
              <a:t>Safe System, Vision Zero</a:t>
            </a:r>
            <a:endParaRPr lang="en-US" sz="2000" dirty="0"/>
          </a:p>
        </p:txBody>
      </p:sp>
    </p:spTree>
    <p:extLst>
      <p:ext uri="{BB962C8B-B14F-4D97-AF65-F5344CB8AC3E}">
        <p14:creationId xmlns:p14="http://schemas.microsoft.com/office/powerpoint/2010/main" val="925209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5035729" y="3595549"/>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57730" y="3595549"/>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15990" y="3036572"/>
            <a:ext cx="3813" cy="259619"/>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849548" y="3309257"/>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36" y="2357847"/>
            <a:ext cx="886968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4390" y="2521915"/>
            <a:ext cx="762000" cy="400110"/>
          </a:xfrm>
          <a:prstGeom prst="rect">
            <a:avLst/>
          </a:prstGeom>
          <a:noFill/>
        </p:spPr>
        <p:txBody>
          <a:bodyPr wrap="square" rtlCol="0">
            <a:spAutoFit/>
          </a:bodyPr>
          <a:lstStyle/>
          <a:p>
            <a:r>
              <a:rPr lang="en-US" sz="2000" dirty="0" smtClean="0"/>
              <a:t>Spot</a:t>
            </a:r>
            <a:endParaRPr lang="en-US" sz="2000" dirty="0"/>
          </a:p>
        </p:txBody>
      </p:sp>
      <p:cxnSp>
        <p:nvCxnSpPr>
          <p:cNvPr id="10" name="Straight Connector 9"/>
          <p:cNvCxnSpPr/>
          <p:nvPr/>
        </p:nvCxnSpPr>
        <p:spPr>
          <a:xfrm flipV="1">
            <a:off x="2156608" y="2246811"/>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35348"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1063" y="2521915"/>
            <a:ext cx="1219200" cy="400110"/>
          </a:xfrm>
          <a:prstGeom prst="rect">
            <a:avLst/>
          </a:prstGeom>
          <a:noFill/>
        </p:spPr>
        <p:txBody>
          <a:bodyPr wrap="square" rtlCol="0">
            <a:spAutoFit/>
          </a:bodyPr>
          <a:lstStyle/>
          <a:p>
            <a:r>
              <a:rPr lang="en-US" sz="2000" dirty="0" smtClean="0"/>
              <a:t>Corridor</a:t>
            </a:r>
            <a:endParaRPr lang="en-US" sz="2000" dirty="0"/>
          </a:p>
        </p:txBody>
      </p:sp>
      <p:cxnSp>
        <p:nvCxnSpPr>
          <p:cNvPr id="13" name="Straight Connector 12"/>
          <p:cNvCxnSpPr/>
          <p:nvPr/>
        </p:nvCxnSpPr>
        <p:spPr>
          <a:xfrm flipV="1">
            <a:off x="6019801"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49390" y="2521915"/>
            <a:ext cx="1219200" cy="400110"/>
          </a:xfrm>
          <a:prstGeom prst="rect">
            <a:avLst/>
          </a:prstGeom>
          <a:noFill/>
        </p:spPr>
        <p:txBody>
          <a:bodyPr wrap="square" rtlCol="0">
            <a:spAutoFit/>
          </a:bodyPr>
          <a:lstStyle/>
          <a:p>
            <a:r>
              <a:rPr lang="en-US" sz="2000" dirty="0" smtClean="0"/>
              <a:t>Systemic</a:t>
            </a:r>
            <a:endParaRPr lang="en-US" sz="2000" dirty="0"/>
          </a:p>
        </p:txBody>
      </p:sp>
      <p:cxnSp>
        <p:nvCxnSpPr>
          <p:cNvPr id="15" name="Straight Connector 14"/>
          <p:cNvCxnSpPr/>
          <p:nvPr/>
        </p:nvCxnSpPr>
        <p:spPr>
          <a:xfrm flipV="1">
            <a:off x="9837153"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28008" y="3313611"/>
            <a:ext cx="533400" cy="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39190" y="3275511"/>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06748"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607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91012"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9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5316583" y="3300546"/>
            <a:ext cx="1465218" cy="1959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1004" y="3560713"/>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676351" y="3290749"/>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17251" y="3297825"/>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30452" y="3304900"/>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1"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04491" y="3296192"/>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7765"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020072" y="3052079"/>
            <a:ext cx="0" cy="22860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972992" y="311766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169" y="2186244"/>
            <a:ext cx="1055373" cy="338554"/>
          </a:xfrm>
          <a:prstGeom prst="rect">
            <a:avLst/>
          </a:prstGeom>
          <a:noFill/>
        </p:spPr>
        <p:txBody>
          <a:bodyPr wrap="square" rtlCol="0">
            <a:spAutoFit/>
          </a:bodyPr>
          <a:lstStyle/>
          <a:p>
            <a:r>
              <a:rPr lang="en-US" sz="1600" i="1" dirty="0" smtClean="0"/>
              <a:t>Reactive</a:t>
            </a:r>
            <a:endParaRPr lang="en-US" sz="1600" i="1" dirty="0"/>
          </a:p>
        </p:txBody>
      </p:sp>
      <p:sp>
        <p:nvSpPr>
          <p:cNvPr id="34" name="TextBox 33"/>
          <p:cNvSpPr txBox="1"/>
          <p:nvPr/>
        </p:nvSpPr>
        <p:spPr>
          <a:xfrm>
            <a:off x="10674762" y="2183361"/>
            <a:ext cx="1055373" cy="338554"/>
          </a:xfrm>
          <a:prstGeom prst="rect">
            <a:avLst/>
          </a:prstGeom>
          <a:noFill/>
        </p:spPr>
        <p:txBody>
          <a:bodyPr wrap="square" rtlCol="0">
            <a:spAutoFit/>
          </a:bodyPr>
          <a:lstStyle/>
          <a:p>
            <a:r>
              <a:rPr lang="en-US" sz="1600" i="1" dirty="0" smtClean="0"/>
              <a:t>Proactive</a:t>
            </a:r>
            <a:endParaRPr lang="en-US" sz="1600" i="1" dirty="0"/>
          </a:p>
        </p:txBody>
      </p:sp>
      <p:sp>
        <p:nvSpPr>
          <p:cNvPr id="3" name="Rectangle 2"/>
          <p:cNvSpPr/>
          <p:nvPr/>
        </p:nvSpPr>
        <p:spPr>
          <a:xfrm>
            <a:off x="2730484" y="4182768"/>
            <a:ext cx="6595057" cy="1569660"/>
          </a:xfrm>
          <a:prstGeom prst="rect">
            <a:avLst/>
          </a:prstGeom>
        </p:spPr>
        <p:txBody>
          <a:bodyPr wrap="square">
            <a:spAutoFit/>
          </a:bodyPr>
          <a:lstStyle/>
          <a:p>
            <a:r>
              <a:rPr lang="en-US" sz="2400" u="sng" dirty="0" smtClean="0"/>
              <a:t>Corridor Safety:</a:t>
            </a:r>
          </a:p>
          <a:p>
            <a:r>
              <a:rPr lang="en-US" sz="2400" dirty="0" smtClean="0"/>
              <a:t>Improvement across a corridor in response to a-higher-than-expected crash rate, or recurring safety concerns along a corridor</a:t>
            </a:r>
            <a:endParaRPr lang="en-US" sz="2400" dirty="0"/>
          </a:p>
        </p:txBody>
      </p:sp>
      <p:sp>
        <p:nvSpPr>
          <p:cNvPr id="38" name="Title 1"/>
          <p:cNvSpPr>
            <a:spLocks noGrp="1"/>
          </p:cNvSpPr>
          <p:nvPr>
            <p:ph type="title"/>
          </p:nvPr>
        </p:nvSpPr>
        <p:spPr>
          <a:xfrm>
            <a:off x="838200" y="365125"/>
            <a:ext cx="10515600" cy="1325563"/>
          </a:xfrm>
        </p:spPr>
        <p:txBody>
          <a:bodyPr/>
          <a:lstStyle/>
          <a:p>
            <a:pPr>
              <a:buSzPct val="80000"/>
            </a:pPr>
            <a:r>
              <a:rPr lang="en-US" dirty="0"/>
              <a:t>A continuum of approaches to improve safety</a:t>
            </a:r>
          </a:p>
        </p:txBody>
      </p:sp>
      <p:sp>
        <p:nvSpPr>
          <p:cNvPr id="39" name="Rectangle 38"/>
          <p:cNvSpPr/>
          <p:nvPr/>
        </p:nvSpPr>
        <p:spPr>
          <a:xfrm>
            <a:off x="3976311" y="1583081"/>
            <a:ext cx="4083169" cy="523220"/>
          </a:xfrm>
          <a:prstGeom prst="rect">
            <a:avLst/>
          </a:prstGeom>
        </p:spPr>
        <p:txBody>
          <a:bodyPr wrap="none">
            <a:spAutoFit/>
          </a:bodyPr>
          <a:lstStyle/>
          <a:p>
            <a:r>
              <a:rPr lang="en-US" sz="2800"/>
              <a:t>From Reactive to Proactive</a:t>
            </a:r>
          </a:p>
        </p:txBody>
      </p:sp>
      <p:sp>
        <p:nvSpPr>
          <p:cNvPr id="36" name="TextBox 35"/>
          <p:cNvSpPr txBox="1"/>
          <p:nvPr/>
        </p:nvSpPr>
        <p:spPr>
          <a:xfrm>
            <a:off x="9075153" y="2521915"/>
            <a:ext cx="1600200" cy="707886"/>
          </a:xfrm>
          <a:prstGeom prst="rect">
            <a:avLst/>
          </a:prstGeom>
          <a:noFill/>
        </p:spPr>
        <p:txBody>
          <a:bodyPr wrap="square" rtlCol="0">
            <a:spAutoFit/>
          </a:bodyPr>
          <a:lstStyle/>
          <a:p>
            <a:r>
              <a:rPr lang="en-US" sz="2000" dirty="0" smtClean="0"/>
              <a:t>Safe System, Vision Zero</a:t>
            </a:r>
            <a:endParaRPr lang="en-US" sz="2000" dirty="0"/>
          </a:p>
        </p:txBody>
      </p:sp>
    </p:spTree>
    <p:extLst>
      <p:ext uri="{BB962C8B-B14F-4D97-AF65-F5344CB8AC3E}">
        <p14:creationId xmlns:p14="http://schemas.microsoft.com/office/powerpoint/2010/main" val="59751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5035729" y="3595549"/>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57730" y="3595549"/>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15990" y="3036572"/>
            <a:ext cx="3813" cy="259619"/>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849548" y="3309257"/>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36" y="2357847"/>
            <a:ext cx="886968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4390" y="2521915"/>
            <a:ext cx="762000" cy="400110"/>
          </a:xfrm>
          <a:prstGeom prst="rect">
            <a:avLst/>
          </a:prstGeom>
          <a:noFill/>
        </p:spPr>
        <p:txBody>
          <a:bodyPr wrap="square" rtlCol="0">
            <a:spAutoFit/>
          </a:bodyPr>
          <a:lstStyle/>
          <a:p>
            <a:r>
              <a:rPr lang="en-US" sz="2000" dirty="0" smtClean="0"/>
              <a:t>Spot</a:t>
            </a:r>
            <a:endParaRPr lang="en-US" sz="2000" dirty="0"/>
          </a:p>
        </p:txBody>
      </p:sp>
      <p:cxnSp>
        <p:nvCxnSpPr>
          <p:cNvPr id="10" name="Straight Connector 9"/>
          <p:cNvCxnSpPr/>
          <p:nvPr/>
        </p:nvCxnSpPr>
        <p:spPr>
          <a:xfrm flipV="1">
            <a:off x="2156608" y="2246811"/>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35348"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1063" y="2521915"/>
            <a:ext cx="1219200" cy="400110"/>
          </a:xfrm>
          <a:prstGeom prst="rect">
            <a:avLst/>
          </a:prstGeom>
          <a:noFill/>
        </p:spPr>
        <p:txBody>
          <a:bodyPr wrap="square" rtlCol="0">
            <a:spAutoFit/>
          </a:bodyPr>
          <a:lstStyle/>
          <a:p>
            <a:r>
              <a:rPr lang="en-US" sz="2000" dirty="0" smtClean="0"/>
              <a:t>Corridor</a:t>
            </a:r>
            <a:endParaRPr lang="en-US" sz="2000" dirty="0"/>
          </a:p>
        </p:txBody>
      </p:sp>
      <p:cxnSp>
        <p:nvCxnSpPr>
          <p:cNvPr id="13" name="Straight Connector 12"/>
          <p:cNvCxnSpPr/>
          <p:nvPr/>
        </p:nvCxnSpPr>
        <p:spPr>
          <a:xfrm flipV="1">
            <a:off x="6019801"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49390" y="2521915"/>
            <a:ext cx="1219200" cy="400110"/>
          </a:xfrm>
          <a:prstGeom prst="rect">
            <a:avLst/>
          </a:prstGeom>
          <a:noFill/>
        </p:spPr>
        <p:txBody>
          <a:bodyPr wrap="square" rtlCol="0">
            <a:spAutoFit/>
          </a:bodyPr>
          <a:lstStyle/>
          <a:p>
            <a:r>
              <a:rPr lang="en-US" sz="2000" dirty="0" smtClean="0"/>
              <a:t>Systemic</a:t>
            </a:r>
            <a:endParaRPr lang="en-US" sz="2000" dirty="0"/>
          </a:p>
        </p:txBody>
      </p:sp>
      <p:cxnSp>
        <p:nvCxnSpPr>
          <p:cNvPr id="15" name="Straight Connector 14"/>
          <p:cNvCxnSpPr/>
          <p:nvPr/>
        </p:nvCxnSpPr>
        <p:spPr>
          <a:xfrm flipV="1">
            <a:off x="9837153"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28008" y="3313611"/>
            <a:ext cx="533400" cy="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39190" y="3275511"/>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06748"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607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91012"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9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5316583" y="3300546"/>
            <a:ext cx="1465218" cy="1959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1004" y="3560713"/>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676351" y="3290749"/>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17251" y="3297825"/>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30452" y="3304900"/>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1"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04491" y="3296192"/>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7765"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020072" y="3052079"/>
            <a:ext cx="0" cy="22860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972992" y="311766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169" y="2186244"/>
            <a:ext cx="1055373" cy="338554"/>
          </a:xfrm>
          <a:prstGeom prst="rect">
            <a:avLst/>
          </a:prstGeom>
          <a:noFill/>
        </p:spPr>
        <p:txBody>
          <a:bodyPr wrap="square" rtlCol="0">
            <a:spAutoFit/>
          </a:bodyPr>
          <a:lstStyle/>
          <a:p>
            <a:r>
              <a:rPr lang="en-US" sz="1600" i="1" dirty="0" smtClean="0"/>
              <a:t>Reactive</a:t>
            </a:r>
            <a:endParaRPr lang="en-US" sz="1600" i="1" dirty="0"/>
          </a:p>
        </p:txBody>
      </p:sp>
      <p:sp>
        <p:nvSpPr>
          <p:cNvPr id="34" name="TextBox 33"/>
          <p:cNvSpPr txBox="1"/>
          <p:nvPr/>
        </p:nvSpPr>
        <p:spPr>
          <a:xfrm>
            <a:off x="10674762" y="2183361"/>
            <a:ext cx="1055373" cy="338554"/>
          </a:xfrm>
          <a:prstGeom prst="rect">
            <a:avLst/>
          </a:prstGeom>
          <a:noFill/>
        </p:spPr>
        <p:txBody>
          <a:bodyPr wrap="square" rtlCol="0">
            <a:spAutoFit/>
          </a:bodyPr>
          <a:lstStyle/>
          <a:p>
            <a:r>
              <a:rPr lang="en-US" sz="1600" i="1" dirty="0" smtClean="0"/>
              <a:t>Proactive</a:t>
            </a:r>
            <a:endParaRPr lang="en-US" sz="1600" i="1" dirty="0"/>
          </a:p>
        </p:txBody>
      </p:sp>
      <p:sp>
        <p:nvSpPr>
          <p:cNvPr id="3" name="Rectangle 2"/>
          <p:cNvSpPr/>
          <p:nvPr/>
        </p:nvSpPr>
        <p:spPr>
          <a:xfrm>
            <a:off x="2730484" y="4182768"/>
            <a:ext cx="6595057" cy="1569660"/>
          </a:xfrm>
          <a:prstGeom prst="rect">
            <a:avLst/>
          </a:prstGeom>
        </p:spPr>
        <p:txBody>
          <a:bodyPr wrap="square">
            <a:spAutoFit/>
          </a:bodyPr>
          <a:lstStyle/>
          <a:p>
            <a:r>
              <a:rPr lang="en-US" sz="2400" u="sng" dirty="0" smtClean="0"/>
              <a:t>Systemic Safety:</a:t>
            </a:r>
          </a:p>
          <a:p>
            <a:r>
              <a:rPr lang="en-US" sz="2400" dirty="0" smtClean="0"/>
              <a:t>“An </a:t>
            </a:r>
            <a:r>
              <a:rPr lang="en-US" sz="2400" dirty="0"/>
              <a:t>improvement that is widely implemented based on high-risk roadway features that are correlated with particular </a:t>
            </a:r>
            <a:r>
              <a:rPr lang="en-US" sz="2400" dirty="0" smtClean="0"/>
              <a:t>crash types” FHWA</a:t>
            </a:r>
            <a:endParaRPr lang="en-US" sz="2400" dirty="0"/>
          </a:p>
        </p:txBody>
      </p:sp>
      <p:sp>
        <p:nvSpPr>
          <p:cNvPr id="38" name="Title 1"/>
          <p:cNvSpPr>
            <a:spLocks noGrp="1"/>
          </p:cNvSpPr>
          <p:nvPr>
            <p:ph type="title"/>
          </p:nvPr>
        </p:nvSpPr>
        <p:spPr>
          <a:xfrm>
            <a:off x="838200" y="365125"/>
            <a:ext cx="10515600" cy="1325563"/>
          </a:xfrm>
        </p:spPr>
        <p:txBody>
          <a:bodyPr/>
          <a:lstStyle/>
          <a:p>
            <a:pPr>
              <a:buSzPct val="80000"/>
            </a:pPr>
            <a:r>
              <a:rPr lang="en-US" dirty="0"/>
              <a:t>A continuum of approaches to improve safety</a:t>
            </a:r>
          </a:p>
        </p:txBody>
      </p:sp>
      <p:sp>
        <p:nvSpPr>
          <p:cNvPr id="39" name="Rectangle 38"/>
          <p:cNvSpPr/>
          <p:nvPr/>
        </p:nvSpPr>
        <p:spPr>
          <a:xfrm>
            <a:off x="3976311" y="1583081"/>
            <a:ext cx="4083169" cy="523220"/>
          </a:xfrm>
          <a:prstGeom prst="rect">
            <a:avLst/>
          </a:prstGeom>
        </p:spPr>
        <p:txBody>
          <a:bodyPr wrap="none">
            <a:spAutoFit/>
          </a:bodyPr>
          <a:lstStyle/>
          <a:p>
            <a:r>
              <a:rPr lang="en-US" sz="2800"/>
              <a:t>From Reactive to Proactive</a:t>
            </a:r>
          </a:p>
        </p:txBody>
      </p:sp>
      <p:sp>
        <p:nvSpPr>
          <p:cNvPr id="36" name="TextBox 35"/>
          <p:cNvSpPr txBox="1"/>
          <p:nvPr/>
        </p:nvSpPr>
        <p:spPr>
          <a:xfrm>
            <a:off x="9075153" y="2521915"/>
            <a:ext cx="1600200" cy="707886"/>
          </a:xfrm>
          <a:prstGeom prst="rect">
            <a:avLst/>
          </a:prstGeom>
          <a:noFill/>
        </p:spPr>
        <p:txBody>
          <a:bodyPr wrap="square" rtlCol="0">
            <a:spAutoFit/>
          </a:bodyPr>
          <a:lstStyle/>
          <a:p>
            <a:r>
              <a:rPr lang="en-US" sz="2000" dirty="0" smtClean="0"/>
              <a:t>Safe System, Vision Zero</a:t>
            </a:r>
            <a:endParaRPr lang="en-US" sz="2000" dirty="0"/>
          </a:p>
        </p:txBody>
      </p:sp>
    </p:spTree>
    <p:extLst>
      <p:ext uri="{BB962C8B-B14F-4D97-AF65-F5344CB8AC3E}">
        <p14:creationId xmlns:p14="http://schemas.microsoft.com/office/powerpoint/2010/main" val="136965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5035729" y="3595549"/>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57730" y="3595549"/>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15990" y="3036572"/>
            <a:ext cx="3813" cy="259619"/>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2849548" y="3309257"/>
            <a:ext cx="1295400" cy="43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36" y="2357847"/>
            <a:ext cx="886968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4390" y="2521915"/>
            <a:ext cx="762000" cy="400110"/>
          </a:xfrm>
          <a:prstGeom prst="rect">
            <a:avLst/>
          </a:prstGeom>
          <a:noFill/>
        </p:spPr>
        <p:txBody>
          <a:bodyPr wrap="square" rtlCol="0">
            <a:spAutoFit/>
          </a:bodyPr>
          <a:lstStyle/>
          <a:p>
            <a:r>
              <a:rPr lang="en-US" sz="2000" dirty="0" smtClean="0"/>
              <a:t>Spot</a:t>
            </a:r>
            <a:endParaRPr lang="en-US" sz="2000" dirty="0"/>
          </a:p>
        </p:txBody>
      </p:sp>
      <p:cxnSp>
        <p:nvCxnSpPr>
          <p:cNvPr id="10" name="Straight Connector 9"/>
          <p:cNvCxnSpPr/>
          <p:nvPr/>
        </p:nvCxnSpPr>
        <p:spPr>
          <a:xfrm flipV="1">
            <a:off x="2156608" y="2246811"/>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35348"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91063" y="2521915"/>
            <a:ext cx="1219200" cy="400110"/>
          </a:xfrm>
          <a:prstGeom prst="rect">
            <a:avLst/>
          </a:prstGeom>
          <a:noFill/>
        </p:spPr>
        <p:txBody>
          <a:bodyPr wrap="square" rtlCol="0">
            <a:spAutoFit/>
          </a:bodyPr>
          <a:lstStyle/>
          <a:p>
            <a:r>
              <a:rPr lang="en-US" sz="2000" dirty="0" smtClean="0"/>
              <a:t>Corridor</a:t>
            </a:r>
            <a:endParaRPr lang="en-US" sz="2000" dirty="0"/>
          </a:p>
        </p:txBody>
      </p:sp>
      <p:cxnSp>
        <p:nvCxnSpPr>
          <p:cNvPr id="13" name="Straight Connector 12"/>
          <p:cNvCxnSpPr/>
          <p:nvPr/>
        </p:nvCxnSpPr>
        <p:spPr>
          <a:xfrm flipV="1">
            <a:off x="6019801"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49390" y="2521915"/>
            <a:ext cx="1219200" cy="400110"/>
          </a:xfrm>
          <a:prstGeom prst="rect">
            <a:avLst/>
          </a:prstGeom>
          <a:noFill/>
        </p:spPr>
        <p:txBody>
          <a:bodyPr wrap="square" rtlCol="0">
            <a:spAutoFit/>
          </a:bodyPr>
          <a:lstStyle/>
          <a:p>
            <a:r>
              <a:rPr lang="en-US" sz="2000" dirty="0" smtClean="0"/>
              <a:t>Systemic</a:t>
            </a:r>
            <a:endParaRPr lang="en-US" sz="2000" dirty="0"/>
          </a:p>
        </p:txBody>
      </p:sp>
      <p:cxnSp>
        <p:nvCxnSpPr>
          <p:cNvPr id="15" name="Straight Connector 14"/>
          <p:cNvCxnSpPr/>
          <p:nvPr/>
        </p:nvCxnSpPr>
        <p:spPr>
          <a:xfrm flipV="1">
            <a:off x="9837153" y="2255520"/>
            <a:ext cx="0" cy="22860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75153" y="2521915"/>
            <a:ext cx="1600200" cy="707886"/>
          </a:xfrm>
          <a:prstGeom prst="rect">
            <a:avLst/>
          </a:prstGeom>
          <a:noFill/>
        </p:spPr>
        <p:txBody>
          <a:bodyPr wrap="square" rtlCol="0">
            <a:spAutoFit/>
          </a:bodyPr>
          <a:lstStyle/>
          <a:p>
            <a:r>
              <a:rPr lang="en-US" sz="2000" dirty="0" smtClean="0"/>
              <a:t>Safe System, Vision Zero</a:t>
            </a:r>
            <a:endParaRPr lang="en-US" sz="2000" dirty="0"/>
          </a:p>
        </p:txBody>
      </p:sp>
      <p:cxnSp>
        <p:nvCxnSpPr>
          <p:cNvPr id="17" name="Straight Connector 16"/>
          <p:cNvCxnSpPr/>
          <p:nvPr/>
        </p:nvCxnSpPr>
        <p:spPr>
          <a:xfrm flipH="1">
            <a:off x="1928008" y="3313611"/>
            <a:ext cx="533400" cy="0"/>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39190" y="3275511"/>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06748"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607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91012"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98930" y="3271157"/>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flipV="1">
            <a:off x="5316583" y="3300546"/>
            <a:ext cx="1465218" cy="1959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881004" y="3560713"/>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676351" y="3290749"/>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17251" y="3297825"/>
            <a:ext cx="3813" cy="309154"/>
          </a:xfrm>
          <a:prstGeom prst="line">
            <a:avLst/>
          </a:prstGeom>
          <a:ln w="22225">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230452" y="3304900"/>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1"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404491" y="3296192"/>
            <a:ext cx="322751" cy="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27765" y="326244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6020072" y="3052079"/>
            <a:ext cx="0" cy="228600"/>
          </a:xfrm>
          <a:prstGeom prst="line">
            <a:avLst/>
          </a:prstGeom>
          <a:ln w="222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972992" y="3117666"/>
            <a:ext cx="76200" cy="76200"/>
          </a:xfrm>
          <a:prstGeom prst="ellipse">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169" y="2186244"/>
            <a:ext cx="1055373" cy="338554"/>
          </a:xfrm>
          <a:prstGeom prst="rect">
            <a:avLst/>
          </a:prstGeom>
          <a:noFill/>
        </p:spPr>
        <p:txBody>
          <a:bodyPr wrap="square" rtlCol="0">
            <a:spAutoFit/>
          </a:bodyPr>
          <a:lstStyle/>
          <a:p>
            <a:r>
              <a:rPr lang="en-US" sz="1600" i="1" dirty="0" smtClean="0"/>
              <a:t>Reactive</a:t>
            </a:r>
            <a:endParaRPr lang="en-US" sz="1600" i="1" dirty="0"/>
          </a:p>
        </p:txBody>
      </p:sp>
      <p:sp>
        <p:nvSpPr>
          <p:cNvPr id="34" name="TextBox 33"/>
          <p:cNvSpPr txBox="1"/>
          <p:nvPr/>
        </p:nvSpPr>
        <p:spPr>
          <a:xfrm>
            <a:off x="10674762" y="2183361"/>
            <a:ext cx="1055373" cy="338554"/>
          </a:xfrm>
          <a:prstGeom prst="rect">
            <a:avLst/>
          </a:prstGeom>
          <a:noFill/>
        </p:spPr>
        <p:txBody>
          <a:bodyPr wrap="square" rtlCol="0">
            <a:spAutoFit/>
          </a:bodyPr>
          <a:lstStyle/>
          <a:p>
            <a:r>
              <a:rPr lang="en-US" sz="1600" i="1" dirty="0" smtClean="0"/>
              <a:t>Proactive</a:t>
            </a:r>
            <a:endParaRPr lang="en-US" sz="1600" i="1" dirty="0"/>
          </a:p>
        </p:txBody>
      </p:sp>
      <p:sp>
        <p:nvSpPr>
          <p:cNvPr id="38" name="Title 1"/>
          <p:cNvSpPr>
            <a:spLocks noGrp="1"/>
          </p:cNvSpPr>
          <p:nvPr>
            <p:ph type="title"/>
          </p:nvPr>
        </p:nvSpPr>
        <p:spPr>
          <a:xfrm>
            <a:off x="838200" y="365125"/>
            <a:ext cx="10515600" cy="1325563"/>
          </a:xfrm>
        </p:spPr>
        <p:txBody>
          <a:bodyPr/>
          <a:lstStyle/>
          <a:p>
            <a:pPr>
              <a:buSzPct val="80000"/>
            </a:pPr>
            <a:r>
              <a:rPr lang="en-US" dirty="0"/>
              <a:t>A continuum of approaches to improve safety</a:t>
            </a:r>
          </a:p>
        </p:txBody>
      </p:sp>
      <p:sp>
        <p:nvSpPr>
          <p:cNvPr id="39" name="Rectangle 38"/>
          <p:cNvSpPr/>
          <p:nvPr/>
        </p:nvSpPr>
        <p:spPr>
          <a:xfrm>
            <a:off x="3976311" y="1583081"/>
            <a:ext cx="4083169" cy="523220"/>
          </a:xfrm>
          <a:prstGeom prst="rect">
            <a:avLst/>
          </a:prstGeom>
        </p:spPr>
        <p:txBody>
          <a:bodyPr wrap="none">
            <a:spAutoFit/>
          </a:bodyPr>
          <a:lstStyle/>
          <a:p>
            <a:r>
              <a:rPr lang="en-US" sz="2800"/>
              <a:t>From Reactive to Proactive</a:t>
            </a:r>
          </a:p>
        </p:txBody>
      </p:sp>
      <p:sp>
        <p:nvSpPr>
          <p:cNvPr id="36" name="Rectangle 35"/>
          <p:cNvSpPr/>
          <p:nvPr/>
        </p:nvSpPr>
        <p:spPr>
          <a:xfrm>
            <a:off x="2730484" y="4182768"/>
            <a:ext cx="6595057" cy="461665"/>
          </a:xfrm>
          <a:prstGeom prst="rect">
            <a:avLst/>
          </a:prstGeom>
        </p:spPr>
        <p:txBody>
          <a:bodyPr wrap="square">
            <a:spAutoFit/>
          </a:bodyPr>
          <a:lstStyle/>
          <a:p>
            <a:r>
              <a:rPr lang="en-US" sz="2400" u="sng" dirty="0" smtClean="0"/>
              <a:t>Safe System, Vision Zero:</a:t>
            </a:r>
          </a:p>
        </p:txBody>
      </p:sp>
      <p:sp>
        <p:nvSpPr>
          <p:cNvPr id="40" name="Rectangle 39"/>
          <p:cNvSpPr/>
          <p:nvPr/>
        </p:nvSpPr>
        <p:spPr>
          <a:xfrm>
            <a:off x="2730484" y="4182768"/>
            <a:ext cx="6595057" cy="1508105"/>
          </a:xfrm>
          <a:prstGeom prst="rect">
            <a:avLst/>
          </a:prstGeom>
        </p:spPr>
        <p:txBody>
          <a:bodyPr wrap="square">
            <a:spAutoFit/>
          </a:bodyPr>
          <a:lstStyle/>
          <a:p>
            <a:r>
              <a:rPr lang="en-US" sz="2400" u="sng" dirty="0" smtClean="0"/>
              <a:t>Safe System</a:t>
            </a:r>
          </a:p>
          <a:p>
            <a:r>
              <a:rPr lang="en-US" sz="2400" dirty="0" smtClean="0"/>
              <a:t>“Building </a:t>
            </a:r>
            <a:r>
              <a:rPr lang="en-US" sz="2400" dirty="0"/>
              <a:t>a system in which people cannot be fatally or severely injured </a:t>
            </a:r>
            <a:r>
              <a:rPr lang="en-US" sz="2400" dirty="0" smtClean="0"/>
              <a:t>on </a:t>
            </a:r>
            <a:r>
              <a:rPr lang="en-US" altLang="en-US" sz="2400" dirty="0"/>
              <a:t>despite human </a:t>
            </a:r>
            <a:r>
              <a:rPr lang="en-US" altLang="en-US" sz="2400" dirty="0" smtClean="0"/>
              <a:t>error” </a:t>
            </a:r>
            <a:r>
              <a:rPr lang="en-US" altLang="en-US" sz="2000" i="1" dirty="0" err="1" smtClean="0"/>
              <a:t>Soames</a:t>
            </a:r>
            <a:r>
              <a:rPr lang="en-US" altLang="en-US" sz="2000" i="1" dirty="0" smtClean="0"/>
              <a:t> Job</a:t>
            </a:r>
            <a:endParaRPr lang="en-US" altLang="en-US" sz="2000" i="1" dirty="0"/>
          </a:p>
        </p:txBody>
      </p:sp>
    </p:spTree>
    <p:extLst>
      <p:ext uri="{BB962C8B-B14F-4D97-AF65-F5344CB8AC3E}">
        <p14:creationId xmlns:p14="http://schemas.microsoft.com/office/powerpoint/2010/main" val="93440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systemic matrix approach</a:t>
            </a:r>
            <a:endParaRPr lang="en-US" dirty="0"/>
          </a:p>
        </p:txBody>
      </p:sp>
      <p:pic>
        <p:nvPicPr>
          <p:cNvPr id="5" name="Picture 4"/>
          <p:cNvPicPr>
            <a:picLocks noChangeAspect="1"/>
          </p:cNvPicPr>
          <p:nvPr/>
        </p:nvPicPr>
        <p:blipFill>
          <a:blip r:embed="rId2"/>
          <a:stretch>
            <a:fillRect/>
          </a:stretch>
        </p:blipFill>
        <p:spPr>
          <a:xfrm>
            <a:off x="1946304" y="1938404"/>
            <a:ext cx="8010068" cy="4023360"/>
          </a:xfrm>
          <a:prstGeom prst="rect">
            <a:avLst/>
          </a:prstGeom>
        </p:spPr>
      </p:pic>
      <p:sp>
        <p:nvSpPr>
          <p:cNvPr id="8" name="Rectangle 7"/>
          <p:cNvSpPr/>
          <p:nvPr/>
        </p:nvSpPr>
        <p:spPr>
          <a:xfrm>
            <a:off x="5222905" y="2000311"/>
            <a:ext cx="2861745" cy="584775"/>
          </a:xfrm>
          <a:prstGeom prst="rect">
            <a:avLst/>
          </a:prstGeom>
        </p:spPr>
        <p:txBody>
          <a:bodyPr wrap="none">
            <a:spAutoFit/>
          </a:bodyPr>
          <a:lstStyle/>
          <a:p>
            <a:r>
              <a:rPr lang="en-US" sz="3200" b="1">
                <a:latin typeface=""/>
              </a:rPr>
              <a:t>Facility Types</a:t>
            </a:r>
            <a:endParaRPr lang="en-US" sz="3200" b="1" dirty="0">
              <a:latin typeface=""/>
            </a:endParaRPr>
          </a:p>
        </p:txBody>
      </p:sp>
      <p:sp>
        <p:nvSpPr>
          <p:cNvPr id="9" name="Rectangle 8"/>
          <p:cNvSpPr/>
          <p:nvPr/>
        </p:nvSpPr>
        <p:spPr>
          <a:xfrm rot="16200000">
            <a:off x="1575239" y="3987897"/>
            <a:ext cx="2613279" cy="584775"/>
          </a:xfrm>
          <a:prstGeom prst="rect">
            <a:avLst/>
          </a:prstGeom>
        </p:spPr>
        <p:txBody>
          <a:bodyPr wrap="none">
            <a:spAutoFit/>
          </a:bodyPr>
          <a:lstStyle/>
          <a:p>
            <a:r>
              <a:rPr lang="en-US" sz="3200" b="1" dirty="0">
                <a:latin typeface=""/>
              </a:rPr>
              <a:t>Crash Types</a:t>
            </a:r>
          </a:p>
        </p:txBody>
      </p:sp>
      <p:sp>
        <p:nvSpPr>
          <p:cNvPr id="3" name="Rectangle 2"/>
          <p:cNvSpPr/>
          <p:nvPr/>
        </p:nvSpPr>
        <p:spPr>
          <a:xfrm>
            <a:off x="3850307" y="2800885"/>
            <a:ext cx="6106065" cy="3162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91639" y="6070776"/>
            <a:ext cx="5450531" cy="307777"/>
          </a:xfrm>
          <a:prstGeom prst="rect">
            <a:avLst/>
          </a:prstGeom>
        </p:spPr>
        <p:txBody>
          <a:bodyPr wrap="none">
            <a:spAutoFit/>
          </a:bodyPr>
          <a:lstStyle/>
          <a:p>
            <a:r>
              <a:rPr lang="en-US" sz="1400" i="1" dirty="0">
                <a:latin typeface=""/>
              </a:rPr>
              <a:t>* Systemic pedestrian matrix developed by </a:t>
            </a:r>
            <a:r>
              <a:rPr lang="en-US" sz="1400" i="1" dirty="0" err="1">
                <a:latin typeface=""/>
              </a:rPr>
              <a:t>SafeTREC</a:t>
            </a:r>
            <a:r>
              <a:rPr lang="en-US" sz="1400" i="1" dirty="0">
                <a:latin typeface=""/>
              </a:rPr>
              <a:t> for Caltrans</a:t>
            </a:r>
          </a:p>
        </p:txBody>
      </p:sp>
    </p:spTree>
    <p:extLst>
      <p:ext uri="{BB962C8B-B14F-4D97-AF65-F5344CB8AC3E}">
        <p14:creationId xmlns:p14="http://schemas.microsoft.com/office/powerpoint/2010/main" val="2058278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systemic matrix approach</a:t>
            </a:r>
            <a:endParaRPr lang="en-US" dirty="0"/>
          </a:p>
        </p:txBody>
      </p:sp>
      <p:pic>
        <p:nvPicPr>
          <p:cNvPr id="5" name="Picture 4"/>
          <p:cNvPicPr>
            <a:picLocks noChangeAspect="1"/>
          </p:cNvPicPr>
          <p:nvPr/>
        </p:nvPicPr>
        <p:blipFill>
          <a:blip r:embed="rId2"/>
          <a:stretch>
            <a:fillRect/>
          </a:stretch>
        </p:blipFill>
        <p:spPr>
          <a:xfrm>
            <a:off x="1946304" y="1938404"/>
            <a:ext cx="8010068" cy="4023360"/>
          </a:xfrm>
          <a:prstGeom prst="rect">
            <a:avLst/>
          </a:prstGeom>
        </p:spPr>
      </p:pic>
      <p:sp>
        <p:nvSpPr>
          <p:cNvPr id="8" name="Rectangle 7"/>
          <p:cNvSpPr/>
          <p:nvPr/>
        </p:nvSpPr>
        <p:spPr>
          <a:xfrm>
            <a:off x="5222905" y="2000311"/>
            <a:ext cx="2861745" cy="584775"/>
          </a:xfrm>
          <a:prstGeom prst="rect">
            <a:avLst/>
          </a:prstGeom>
        </p:spPr>
        <p:txBody>
          <a:bodyPr wrap="none">
            <a:spAutoFit/>
          </a:bodyPr>
          <a:lstStyle/>
          <a:p>
            <a:r>
              <a:rPr lang="en-US" sz="3200" b="1">
                <a:latin typeface=""/>
              </a:rPr>
              <a:t>Facility Types</a:t>
            </a:r>
            <a:endParaRPr lang="en-US" sz="3200" b="1" dirty="0">
              <a:latin typeface=""/>
            </a:endParaRPr>
          </a:p>
        </p:txBody>
      </p:sp>
      <p:sp>
        <p:nvSpPr>
          <p:cNvPr id="9" name="Rectangle 8"/>
          <p:cNvSpPr/>
          <p:nvPr/>
        </p:nvSpPr>
        <p:spPr>
          <a:xfrm rot="16200000">
            <a:off x="1575239" y="3987897"/>
            <a:ext cx="2613279" cy="584775"/>
          </a:xfrm>
          <a:prstGeom prst="rect">
            <a:avLst/>
          </a:prstGeom>
        </p:spPr>
        <p:txBody>
          <a:bodyPr wrap="none">
            <a:spAutoFit/>
          </a:bodyPr>
          <a:lstStyle/>
          <a:p>
            <a:r>
              <a:rPr lang="en-US" sz="3200" b="1" dirty="0">
                <a:latin typeface=""/>
              </a:rPr>
              <a:t>Crash Types</a:t>
            </a:r>
          </a:p>
        </p:txBody>
      </p:sp>
      <p:sp>
        <p:nvSpPr>
          <p:cNvPr id="10" name="Rectangle 9"/>
          <p:cNvSpPr/>
          <p:nvPr/>
        </p:nvSpPr>
        <p:spPr>
          <a:xfrm>
            <a:off x="1891639" y="6070776"/>
            <a:ext cx="5450531" cy="307777"/>
          </a:xfrm>
          <a:prstGeom prst="rect">
            <a:avLst/>
          </a:prstGeom>
        </p:spPr>
        <p:txBody>
          <a:bodyPr wrap="none">
            <a:spAutoFit/>
          </a:bodyPr>
          <a:lstStyle/>
          <a:p>
            <a:r>
              <a:rPr lang="en-US" sz="1400" i="1" dirty="0">
                <a:latin typeface=""/>
              </a:rPr>
              <a:t>* Systemic pedestrian matrix developed by </a:t>
            </a:r>
            <a:r>
              <a:rPr lang="en-US" sz="1400" i="1" dirty="0" err="1">
                <a:latin typeface=""/>
              </a:rPr>
              <a:t>SafeTREC</a:t>
            </a:r>
            <a:r>
              <a:rPr lang="en-US" sz="1400" i="1" dirty="0">
                <a:latin typeface=""/>
              </a:rPr>
              <a:t> for Caltrans</a:t>
            </a:r>
          </a:p>
        </p:txBody>
      </p:sp>
    </p:spTree>
    <p:extLst>
      <p:ext uri="{BB962C8B-B14F-4D97-AF65-F5344CB8AC3E}">
        <p14:creationId xmlns:p14="http://schemas.microsoft.com/office/powerpoint/2010/main" val="1836106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systemic matrix approach</a:t>
            </a:r>
            <a:endParaRPr lang="en-US" dirty="0"/>
          </a:p>
        </p:txBody>
      </p:sp>
      <p:pic>
        <p:nvPicPr>
          <p:cNvPr id="5" name="Picture 4"/>
          <p:cNvPicPr>
            <a:picLocks noChangeAspect="1"/>
          </p:cNvPicPr>
          <p:nvPr/>
        </p:nvPicPr>
        <p:blipFill>
          <a:blip r:embed="rId2"/>
          <a:stretch>
            <a:fillRect/>
          </a:stretch>
        </p:blipFill>
        <p:spPr>
          <a:xfrm>
            <a:off x="1946304" y="1938404"/>
            <a:ext cx="8010068" cy="4023360"/>
          </a:xfrm>
          <a:prstGeom prst="rect">
            <a:avLst/>
          </a:prstGeom>
        </p:spPr>
      </p:pic>
      <p:sp>
        <p:nvSpPr>
          <p:cNvPr id="8" name="Rectangle 7"/>
          <p:cNvSpPr/>
          <p:nvPr/>
        </p:nvSpPr>
        <p:spPr>
          <a:xfrm>
            <a:off x="5222905" y="2000311"/>
            <a:ext cx="2861745" cy="584775"/>
          </a:xfrm>
          <a:prstGeom prst="rect">
            <a:avLst/>
          </a:prstGeom>
        </p:spPr>
        <p:txBody>
          <a:bodyPr wrap="none">
            <a:spAutoFit/>
          </a:bodyPr>
          <a:lstStyle/>
          <a:p>
            <a:r>
              <a:rPr lang="en-US" sz="3200" b="1">
                <a:latin typeface=""/>
              </a:rPr>
              <a:t>Facility Types</a:t>
            </a:r>
            <a:endParaRPr lang="en-US" sz="3200" b="1" dirty="0">
              <a:latin typeface=""/>
            </a:endParaRPr>
          </a:p>
        </p:txBody>
      </p:sp>
      <p:sp>
        <p:nvSpPr>
          <p:cNvPr id="9" name="Rectangle 8"/>
          <p:cNvSpPr/>
          <p:nvPr/>
        </p:nvSpPr>
        <p:spPr>
          <a:xfrm rot="16200000">
            <a:off x="1575239" y="3987897"/>
            <a:ext cx="2613279" cy="584775"/>
          </a:xfrm>
          <a:prstGeom prst="rect">
            <a:avLst/>
          </a:prstGeom>
        </p:spPr>
        <p:txBody>
          <a:bodyPr wrap="none">
            <a:spAutoFit/>
          </a:bodyPr>
          <a:lstStyle/>
          <a:p>
            <a:r>
              <a:rPr lang="en-US" sz="3200" b="1" dirty="0">
                <a:latin typeface=""/>
              </a:rPr>
              <a:t>Crash Types</a:t>
            </a:r>
          </a:p>
        </p:txBody>
      </p:sp>
      <p:sp>
        <p:nvSpPr>
          <p:cNvPr id="10" name="Rectangle 9"/>
          <p:cNvSpPr/>
          <p:nvPr/>
        </p:nvSpPr>
        <p:spPr>
          <a:xfrm>
            <a:off x="1891639" y="6070776"/>
            <a:ext cx="5450531" cy="307777"/>
          </a:xfrm>
          <a:prstGeom prst="rect">
            <a:avLst/>
          </a:prstGeom>
        </p:spPr>
        <p:txBody>
          <a:bodyPr wrap="none">
            <a:spAutoFit/>
          </a:bodyPr>
          <a:lstStyle/>
          <a:p>
            <a:r>
              <a:rPr lang="en-US" sz="1400" i="1" dirty="0">
                <a:latin typeface=""/>
              </a:rPr>
              <a:t>* Systemic pedestrian matrix developed by </a:t>
            </a:r>
            <a:r>
              <a:rPr lang="en-US" sz="1400" i="1" dirty="0" err="1">
                <a:latin typeface=""/>
              </a:rPr>
              <a:t>SafeTREC</a:t>
            </a:r>
            <a:r>
              <a:rPr lang="en-US" sz="1400" i="1" dirty="0">
                <a:latin typeface=""/>
              </a:rPr>
              <a:t> for Caltrans</a:t>
            </a:r>
          </a:p>
        </p:txBody>
      </p:sp>
      <p:sp>
        <p:nvSpPr>
          <p:cNvPr id="11" name="Rectangle 10"/>
          <p:cNvSpPr/>
          <p:nvPr/>
        </p:nvSpPr>
        <p:spPr>
          <a:xfrm>
            <a:off x="5375564" y="3940250"/>
            <a:ext cx="3414734" cy="461665"/>
          </a:xfrm>
          <a:prstGeom prst="rect">
            <a:avLst/>
          </a:prstGeom>
        </p:spPr>
        <p:txBody>
          <a:bodyPr wrap="square">
            <a:spAutoFit/>
          </a:bodyPr>
          <a:lstStyle/>
          <a:p>
            <a:pPr algn="ctr"/>
            <a:r>
              <a:rPr lang="en-US" sz="2400" dirty="0" smtClean="0">
                <a:latin typeface=""/>
              </a:rPr>
              <a:t>Systemic hotspots</a:t>
            </a:r>
            <a:endParaRPr lang="en-US" sz="2400" dirty="0"/>
          </a:p>
        </p:txBody>
      </p:sp>
      <p:sp>
        <p:nvSpPr>
          <p:cNvPr id="12" name="Oval 11"/>
          <p:cNvSpPr/>
          <p:nvPr/>
        </p:nvSpPr>
        <p:spPr>
          <a:xfrm>
            <a:off x="6878304" y="3003138"/>
            <a:ext cx="422787" cy="232373"/>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03813" y="3012970"/>
            <a:ext cx="422787" cy="232373"/>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4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4609</TotalTime>
  <Words>915</Words>
  <Application>Microsoft Office PowerPoint</Application>
  <PresentationFormat>Widescreen</PresentationFormat>
  <Paragraphs>169</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An Enhanced Systemic Approach to Safety:</vt:lpstr>
      <vt:lpstr>A continuum of approaches to improve safety</vt:lpstr>
      <vt:lpstr>A continuum of approaches to improve safety</vt:lpstr>
      <vt:lpstr>A continuum of approaches to improve safety</vt:lpstr>
      <vt:lpstr>A continuum of approaches to improve safety</vt:lpstr>
      <vt:lpstr>A continuum of approaches to improve safety</vt:lpstr>
      <vt:lpstr>A systemic matrix approach</vt:lpstr>
      <vt:lpstr>A systemic matrix approach</vt:lpstr>
      <vt:lpstr>A systemic matrix approach</vt:lpstr>
      <vt:lpstr>Project goals and activities</vt:lpstr>
      <vt:lpstr>Project goals and activities</vt:lpstr>
      <vt:lpstr>Project goals and activities</vt:lpstr>
      <vt:lpstr>Project goals and activities</vt:lpstr>
      <vt:lpstr>Enforcement countermeasures</vt:lpstr>
      <vt:lpstr>Education countermeasures</vt:lpstr>
      <vt:lpstr>Data requirements</vt:lpstr>
      <vt:lpstr>Data collection</vt:lpstr>
      <vt:lpstr>What did we do with all the data?</vt:lpstr>
      <vt:lpstr>What did we do with all the data?</vt:lpstr>
      <vt:lpstr>What did we do with all the data?</vt:lpstr>
      <vt:lpstr>What did we do with all the data?</vt:lpstr>
      <vt:lpstr>What’s next?</vt:lpstr>
      <vt:lpstr>What’s next?</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Offer Grembek</dc:creator>
  <cp:lastModifiedBy>Palcher-Silliman, Jennifer Ann</cp:lastModifiedBy>
  <cp:revision>148</cp:revision>
  <cp:lastPrinted>2017-04-21T20:51:51Z</cp:lastPrinted>
  <dcterms:created xsi:type="dcterms:W3CDTF">2017-02-05T23:35:12Z</dcterms:created>
  <dcterms:modified xsi:type="dcterms:W3CDTF">2018-01-25T15:35:20Z</dcterms:modified>
</cp:coreProperties>
</file>