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7" r:id="rId2"/>
    <p:sldMasterId id="2147483692" r:id="rId3"/>
    <p:sldMasterId id="2147483697" r:id="rId4"/>
    <p:sldMasterId id="2147483703" r:id="rId5"/>
  </p:sldMasterIdLst>
  <p:notesMasterIdLst>
    <p:notesMasterId r:id="rId47"/>
  </p:notesMasterIdLst>
  <p:sldIdLst>
    <p:sldId id="256" r:id="rId6"/>
    <p:sldId id="289" r:id="rId7"/>
    <p:sldId id="293" r:id="rId8"/>
    <p:sldId id="306" r:id="rId9"/>
    <p:sldId id="304" r:id="rId10"/>
    <p:sldId id="305" r:id="rId11"/>
    <p:sldId id="263" r:id="rId12"/>
    <p:sldId id="269" r:id="rId13"/>
    <p:sldId id="294" r:id="rId14"/>
    <p:sldId id="295" r:id="rId15"/>
    <p:sldId id="259" r:id="rId16"/>
    <p:sldId id="296" r:id="rId17"/>
    <p:sldId id="297" r:id="rId18"/>
    <p:sldId id="298" r:id="rId19"/>
    <p:sldId id="300" r:id="rId20"/>
    <p:sldId id="301" r:id="rId21"/>
    <p:sldId id="321" r:id="rId22"/>
    <p:sldId id="322" r:id="rId23"/>
    <p:sldId id="323" r:id="rId24"/>
    <p:sldId id="324" r:id="rId25"/>
    <p:sldId id="325" r:id="rId26"/>
    <p:sldId id="326" r:id="rId27"/>
    <p:sldId id="292" r:id="rId28"/>
    <p:sldId id="327" r:id="rId29"/>
    <p:sldId id="328" r:id="rId30"/>
    <p:sldId id="278" r:id="rId31"/>
    <p:sldId id="277" r:id="rId32"/>
    <p:sldId id="279" r:id="rId33"/>
    <p:sldId id="280" r:id="rId34"/>
    <p:sldId id="316" r:id="rId35"/>
    <p:sldId id="317" r:id="rId36"/>
    <p:sldId id="318" r:id="rId37"/>
    <p:sldId id="319" r:id="rId38"/>
    <p:sldId id="320" r:id="rId39"/>
    <p:sldId id="329" r:id="rId40"/>
    <p:sldId id="331" r:id="rId41"/>
    <p:sldId id="299" r:id="rId42"/>
    <p:sldId id="302" r:id="rId43"/>
    <p:sldId id="330" r:id="rId44"/>
    <p:sldId id="332" r:id="rId45"/>
    <p:sldId id="31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64CA17-4048-4842-8ED0-E16DCDB41E49}">
          <p14:sldIdLst>
            <p14:sldId id="256"/>
          </p14:sldIdLst>
        </p14:section>
        <p14:section name="Administrative section" id="{05284B1E-DA3D-42CB-9019-59679192288B}">
          <p14:sldIdLst>
            <p14:sldId id="289"/>
          </p14:sldIdLst>
        </p14:section>
        <p14:section name="General" id="{42437837-22B9-48F1-8721-CF7445EE6772}">
          <p14:sldIdLst>
            <p14:sldId id="293"/>
            <p14:sldId id="306"/>
            <p14:sldId id="304"/>
            <p14:sldId id="305"/>
            <p14:sldId id="263"/>
            <p14:sldId id="269"/>
            <p14:sldId id="294"/>
            <p14:sldId id="295"/>
            <p14:sldId id="259"/>
          </p14:sldIdLst>
        </p14:section>
        <p14:section name="Case Study 1 underreporting" id="{903027BE-61FB-496C-B15B-691522206725}">
          <p14:sldIdLst>
            <p14:sldId id="296"/>
            <p14:sldId id="297"/>
            <p14:sldId id="298"/>
            <p14:sldId id="300"/>
            <p14:sldId id="301"/>
          </p14:sldIdLst>
        </p14:section>
        <p14:section name="CAse study 4" id="{1CB20A1B-D942-4F75-B1F5-66D1A39D8118}">
          <p14:sldIdLst>
            <p14:sldId id="321"/>
            <p14:sldId id="322"/>
            <p14:sldId id="323"/>
            <p14:sldId id="324"/>
            <p14:sldId id="325"/>
            <p14:sldId id="326"/>
          </p14:sldIdLst>
        </p14:section>
        <p14:section name="Case Study 3 access." id="{ED500F27-E648-41E4-A75A-17C119480E7E}">
          <p14:sldIdLst>
            <p14:sldId id="292"/>
            <p14:sldId id="327"/>
            <p14:sldId id="328"/>
            <p14:sldId id="278"/>
            <p14:sldId id="277"/>
            <p14:sldId id="279"/>
            <p14:sldId id="280"/>
          </p14:sldIdLst>
        </p14:section>
        <p14:section name="Case Study 5 Seat Belt" id="{D7D2D5A9-E102-439F-BD6A-80D4834EE0E7}">
          <p14:sldIdLst>
            <p14:sldId id="316"/>
            <p14:sldId id="317"/>
            <p14:sldId id="318"/>
            <p14:sldId id="319"/>
            <p14:sldId id="320"/>
          </p14:sldIdLst>
        </p14:section>
        <p14:section name="Future Direction" id="{4CC664AF-7612-4F70-9126-16B4ADDF9765}">
          <p14:sldIdLst>
            <p14:sldId id="329"/>
            <p14:sldId id="331"/>
            <p14:sldId id="299"/>
            <p14:sldId id="302"/>
            <p14:sldId id="330"/>
            <p14:sldId id="332"/>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n Mohamadi" initials="AM" lastIdx="3" clrIdx="0">
    <p:extLst/>
  </p:cmAuthor>
  <p:cmAuthor id="2" name="Christopher Cherry" initials="C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3B3C3E"/>
    <a:srgbClr val="77797C"/>
    <a:srgbClr val="000000"/>
    <a:srgbClr val="FD6D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43" autoAdjust="0"/>
    <p:restoredTop sz="83733" autoAdjust="0"/>
  </p:normalViewPr>
  <p:slideViewPr>
    <p:cSldViewPr snapToGrid="0" snapToObjects="1">
      <p:cViewPr varScale="1">
        <p:scale>
          <a:sx n="89" d="100"/>
          <a:sy n="89" d="100"/>
        </p:scale>
        <p:origin x="180" y="66"/>
      </p:cViewPr>
      <p:guideLst>
        <p:guide orient="horz" pos="2160"/>
        <p:guide pos="2880"/>
      </p:guideLst>
    </p:cSldViewPr>
  </p:slideViewPr>
  <p:outlineViewPr>
    <p:cViewPr>
      <p:scale>
        <a:sx n="33" d="100"/>
        <a:sy n="33" d="100"/>
      </p:scale>
      <p:origin x="0" y="-270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2-27T14:19:45.694" idx="6">
    <p:pos x="10" y="10"/>
    <p:text>For all these model pages (in each of the case studies), please include the dependent variable, so we know at least what a positive/negative relationship means in this context.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223BC-C437-4B79-95EA-B54CF4844E23}" type="datetimeFigureOut">
              <a:rPr lang="en-US" smtClean="0"/>
              <a:t>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5AA2B-83FD-4964-96A3-2440C69D75DB}" type="slidenum">
              <a:rPr lang="en-US" smtClean="0"/>
              <a:t>‹#›</a:t>
            </a:fld>
            <a:endParaRPr lang="en-US"/>
          </a:p>
        </p:txBody>
      </p:sp>
    </p:spTree>
    <p:extLst>
      <p:ext uri="{BB962C8B-B14F-4D97-AF65-F5344CB8AC3E}">
        <p14:creationId xmlns:p14="http://schemas.microsoft.com/office/powerpoint/2010/main" val="390396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a:t>
            </a:fld>
            <a:endParaRPr lang="en-US"/>
          </a:p>
        </p:txBody>
      </p:sp>
    </p:spTree>
    <p:extLst>
      <p:ext uri="{BB962C8B-B14F-4D97-AF65-F5344CB8AC3E}">
        <p14:creationId xmlns:p14="http://schemas.microsoft.com/office/powerpoint/2010/main" val="14222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11</a:t>
            </a:fld>
            <a:endParaRPr lang="en-US"/>
          </a:p>
        </p:txBody>
      </p:sp>
    </p:spTree>
    <p:extLst>
      <p:ext uri="{BB962C8B-B14F-4D97-AF65-F5344CB8AC3E}">
        <p14:creationId xmlns:p14="http://schemas.microsoft.com/office/powerpoint/2010/main" val="363952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17</a:t>
            </a:fld>
            <a:endParaRPr lang="en-US"/>
          </a:p>
        </p:txBody>
      </p:sp>
    </p:spTree>
    <p:extLst>
      <p:ext uri="{BB962C8B-B14F-4D97-AF65-F5344CB8AC3E}">
        <p14:creationId xmlns:p14="http://schemas.microsoft.com/office/powerpoint/2010/main" val="413990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18</a:t>
            </a:fld>
            <a:endParaRPr lang="en-US"/>
          </a:p>
        </p:txBody>
      </p:sp>
    </p:spTree>
    <p:extLst>
      <p:ext uri="{BB962C8B-B14F-4D97-AF65-F5344CB8AC3E}">
        <p14:creationId xmlns:p14="http://schemas.microsoft.com/office/powerpoint/2010/main" val="3127545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19</a:t>
            </a:fld>
            <a:endParaRPr lang="en-US"/>
          </a:p>
        </p:txBody>
      </p:sp>
    </p:spTree>
    <p:extLst>
      <p:ext uri="{BB962C8B-B14F-4D97-AF65-F5344CB8AC3E}">
        <p14:creationId xmlns:p14="http://schemas.microsoft.com/office/powerpoint/2010/main" val="328954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20</a:t>
            </a:fld>
            <a:endParaRPr lang="en-US"/>
          </a:p>
        </p:txBody>
      </p:sp>
    </p:spTree>
    <p:extLst>
      <p:ext uri="{BB962C8B-B14F-4D97-AF65-F5344CB8AC3E}">
        <p14:creationId xmlns:p14="http://schemas.microsoft.com/office/powerpoint/2010/main" val="4133453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21</a:t>
            </a:fld>
            <a:endParaRPr lang="en-US"/>
          </a:p>
        </p:txBody>
      </p:sp>
    </p:spTree>
    <p:extLst>
      <p:ext uri="{BB962C8B-B14F-4D97-AF65-F5344CB8AC3E}">
        <p14:creationId xmlns:p14="http://schemas.microsoft.com/office/powerpoint/2010/main" val="225770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22</a:t>
            </a:fld>
            <a:endParaRPr lang="en-US"/>
          </a:p>
        </p:txBody>
      </p:sp>
    </p:spTree>
    <p:extLst>
      <p:ext uri="{BB962C8B-B14F-4D97-AF65-F5344CB8AC3E}">
        <p14:creationId xmlns:p14="http://schemas.microsoft.com/office/powerpoint/2010/main" val="30255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23</a:t>
            </a:fld>
            <a:endParaRPr lang="en-US"/>
          </a:p>
        </p:txBody>
      </p:sp>
    </p:spTree>
    <p:extLst>
      <p:ext uri="{BB962C8B-B14F-4D97-AF65-F5344CB8AC3E}">
        <p14:creationId xmlns:p14="http://schemas.microsoft.com/office/powerpoint/2010/main" val="149642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26</a:t>
            </a:fld>
            <a:endParaRPr lang="en-US"/>
          </a:p>
        </p:txBody>
      </p:sp>
    </p:spTree>
    <p:extLst>
      <p:ext uri="{BB962C8B-B14F-4D97-AF65-F5344CB8AC3E}">
        <p14:creationId xmlns:p14="http://schemas.microsoft.com/office/powerpoint/2010/main" val="1258837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27</a:t>
            </a:fld>
            <a:endParaRPr lang="en-US"/>
          </a:p>
        </p:txBody>
      </p:sp>
    </p:spTree>
    <p:extLst>
      <p:ext uri="{BB962C8B-B14F-4D97-AF65-F5344CB8AC3E}">
        <p14:creationId xmlns:p14="http://schemas.microsoft.com/office/powerpoint/2010/main" val="29349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a:t>
            </a:fld>
            <a:endParaRPr lang="en-US"/>
          </a:p>
        </p:txBody>
      </p:sp>
    </p:spTree>
    <p:extLst>
      <p:ext uri="{BB962C8B-B14F-4D97-AF65-F5344CB8AC3E}">
        <p14:creationId xmlns:p14="http://schemas.microsoft.com/office/powerpoint/2010/main" val="3055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28</a:t>
            </a:fld>
            <a:endParaRPr lang="en-US"/>
          </a:p>
        </p:txBody>
      </p:sp>
    </p:spTree>
    <p:extLst>
      <p:ext uri="{BB962C8B-B14F-4D97-AF65-F5344CB8AC3E}">
        <p14:creationId xmlns:p14="http://schemas.microsoft.com/office/powerpoint/2010/main" val="1343155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29</a:t>
            </a:fld>
            <a:endParaRPr lang="en-US"/>
          </a:p>
        </p:txBody>
      </p:sp>
    </p:spTree>
    <p:extLst>
      <p:ext uri="{BB962C8B-B14F-4D97-AF65-F5344CB8AC3E}">
        <p14:creationId xmlns:p14="http://schemas.microsoft.com/office/powerpoint/2010/main" val="3455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30</a:t>
            </a:fld>
            <a:endParaRPr lang="en-US"/>
          </a:p>
        </p:txBody>
      </p:sp>
    </p:spTree>
    <p:extLst>
      <p:ext uri="{BB962C8B-B14F-4D97-AF65-F5344CB8AC3E}">
        <p14:creationId xmlns:p14="http://schemas.microsoft.com/office/powerpoint/2010/main" val="3539659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31</a:t>
            </a:fld>
            <a:endParaRPr lang="en-US"/>
          </a:p>
        </p:txBody>
      </p:sp>
    </p:spTree>
    <p:extLst>
      <p:ext uri="{BB962C8B-B14F-4D97-AF65-F5344CB8AC3E}">
        <p14:creationId xmlns:p14="http://schemas.microsoft.com/office/powerpoint/2010/main" val="4039042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32</a:t>
            </a:fld>
            <a:endParaRPr lang="en-US"/>
          </a:p>
        </p:txBody>
      </p:sp>
    </p:spTree>
    <p:extLst>
      <p:ext uri="{BB962C8B-B14F-4D97-AF65-F5344CB8AC3E}">
        <p14:creationId xmlns:p14="http://schemas.microsoft.com/office/powerpoint/2010/main" val="3678895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33</a:t>
            </a:fld>
            <a:endParaRPr lang="en-US"/>
          </a:p>
        </p:txBody>
      </p:sp>
    </p:spTree>
    <p:extLst>
      <p:ext uri="{BB962C8B-B14F-4D97-AF65-F5344CB8AC3E}">
        <p14:creationId xmlns:p14="http://schemas.microsoft.com/office/powerpoint/2010/main" val="3961182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34</a:t>
            </a:fld>
            <a:endParaRPr lang="en-US"/>
          </a:p>
        </p:txBody>
      </p:sp>
    </p:spTree>
    <p:extLst>
      <p:ext uri="{BB962C8B-B14F-4D97-AF65-F5344CB8AC3E}">
        <p14:creationId xmlns:p14="http://schemas.microsoft.com/office/powerpoint/2010/main" val="3032025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35</a:t>
            </a:fld>
            <a:endParaRPr lang="en-US"/>
          </a:p>
        </p:txBody>
      </p:sp>
    </p:spTree>
    <p:extLst>
      <p:ext uri="{BB962C8B-B14F-4D97-AF65-F5344CB8AC3E}">
        <p14:creationId xmlns:p14="http://schemas.microsoft.com/office/powerpoint/2010/main" val="1902546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36</a:t>
            </a:fld>
            <a:endParaRPr lang="en-US"/>
          </a:p>
        </p:txBody>
      </p:sp>
    </p:spTree>
    <p:extLst>
      <p:ext uri="{BB962C8B-B14F-4D97-AF65-F5344CB8AC3E}">
        <p14:creationId xmlns:p14="http://schemas.microsoft.com/office/powerpoint/2010/main" val="1700617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41</a:t>
            </a:fld>
            <a:endParaRPr lang="en-US"/>
          </a:p>
        </p:txBody>
      </p:sp>
    </p:spTree>
    <p:extLst>
      <p:ext uri="{BB962C8B-B14F-4D97-AF65-F5344CB8AC3E}">
        <p14:creationId xmlns:p14="http://schemas.microsoft.com/office/powerpoint/2010/main" val="105032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4</a:t>
            </a:fld>
            <a:endParaRPr lang="en-US"/>
          </a:p>
        </p:txBody>
      </p:sp>
    </p:spTree>
    <p:extLst>
      <p:ext uri="{BB962C8B-B14F-4D97-AF65-F5344CB8AC3E}">
        <p14:creationId xmlns:p14="http://schemas.microsoft.com/office/powerpoint/2010/main" val="313922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5</a:t>
            </a:fld>
            <a:endParaRPr lang="en-US"/>
          </a:p>
        </p:txBody>
      </p:sp>
    </p:spTree>
    <p:extLst>
      <p:ext uri="{BB962C8B-B14F-4D97-AF65-F5344CB8AC3E}">
        <p14:creationId xmlns:p14="http://schemas.microsoft.com/office/powerpoint/2010/main" val="260370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6</a:t>
            </a:fld>
            <a:endParaRPr lang="en-US"/>
          </a:p>
        </p:txBody>
      </p:sp>
    </p:spTree>
    <p:extLst>
      <p:ext uri="{BB962C8B-B14F-4D97-AF65-F5344CB8AC3E}">
        <p14:creationId xmlns:p14="http://schemas.microsoft.com/office/powerpoint/2010/main" val="66688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7</a:t>
            </a:fld>
            <a:endParaRPr lang="en-US"/>
          </a:p>
        </p:txBody>
      </p:sp>
    </p:spTree>
    <p:extLst>
      <p:ext uri="{BB962C8B-B14F-4D97-AF65-F5344CB8AC3E}">
        <p14:creationId xmlns:p14="http://schemas.microsoft.com/office/powerpoint/2010/main" val="100579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8</a:t>
            </a:fld>
            <a:endParaRPr lang="en-US"/>
          </a:p>
        </p:txBody>
      </p:sp>
    </p:spTree>
    <p:extLst>
      <p:ext uri="{BB962C8B-B14F-4D97-AF65-F5344CB8AC3E}">
        <p14:creationId xmlns:p14="http://schemas.microsoft.com/office/powerpoint/2010/main" val="1637655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5AA2B-83FD-4964-96A3-2440C69D75DB}" type="slidenum">
              <a:rPr lang="en-US" smtClean="0"/>
              <a:t>9</a:t>
            </a:fld>
            <a:endParaRPr lang="en-US"/>
          </a:p>
        </p:txBody>
      </p:sp>
    </p:spTree>
    <p:extLst>
      <p:ext uri="{BB962C8B-B14F-4D97-AF65-F5344CB8AC3E}">
        <p14:creationId xmlns:p14="http://schemas.microsoft.com/office/powerpoint/2010/main" val="163765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is for Unique identifier (e.g., </a:t>
            </a:r>
            <a:r>
              <a:rPr lang="en-US" err="1"/>
              <a:t>SSN</a:t>
            </a:r>
            <a:r>
              <a:rPr lang="en-US"/>
              <a:t>, name</a:t>
            </a:r>
            <a:r>
              <a:rPr lang="en-US" dirty="0"/>
              <a:t>, date of birth), we use deterministic linkage to link the databases. </a:t>
            </a:r>
          </a:p>
        </p:txBody>
      </p:sp>
      <p:sp>
        <p:nvSpPr>
          <p:cNvPr id="4" name="Slide Number Placeholder 3"/>
          <p:cNvSpPr>
            <a:spLocks noGrp="1"/>
          </p:cNvSpPr>
          <p:nvPr>
            <p:ph type="sldNum" sz="quarter" idx="10"/>
          </p:nvPr>
        </p:nvSpPr>
        <p:spPr/>
        <p:txBody>
          <a:bodyPr/>
          <a:lstStyle/>
          <a:p>
            <a:fld id="{4495AA2B-83FD-4964-96A3-2440C69D75DB}" type="slidenum">
              <a:rPr lang="en-US" smtClean="0"/>
              <a:t>10</a:t>
            </a:fld>
            <a:endParaRPr lang="en-US"/>
          </a:p>
        </p:txBody>
      </p:sp>
    </p:spTree>
    <p:extLst>
      <p:ext uri="{BB962C8B-B14F-4D97-AF65-F5344CB8AC3E}">
        <p14:creationId xmlns:p14="http://schemas.microsoft.com/office/powerpoint/2010/main" val="1637655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p:cNvSpPr/>
          <p:nvPr userDrawn="1"/>
        </p:nvSpPr>
        <p:spPr>
          <a:xfrm>
            <a:off x="4302329" y="4021295"/>
            <a:ext cx="576292" cy="57610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457200" y="1449892"/>
            <a:ext cx="8229600" cy="1143000"/>
          </a:xfrm>
        </p:spPr>
        <p:txBody>
          <a:bodyPr/>
          <a:lstStyle>
            <a:lvl1pPr algn="ctr">
              <a:defRPr>
                <a:solidFill>
                  <a:srgbClr val="3B3C3E"/>
                </a:solidFill>
              </a:defRPr>
            </a:lvl1pPr>
          </a:lstStyle>
          <a:p>
            <a:r>
              <a:rPr lang="en-US" dirty="0"/>
              <a:t>Click to edit Master title style</a:t>
            </a:r>
          </a:p>
        </p:txBody>
      </p:sp>
      <p:sp>
        <p:nvSpPr>
          <p:cNvPr id="5" name="Subtitle 2"/>
          <p:cNvSpPr>
            <a:spLocks noGrp="1"/>
          </p:cNvSpPr>
          <p:nvPr>
            <p:ph type="subTitle" idx="1"/>
          </p:nvPr>
        </p:nvSpPr>
        <p:spPr>
          <a:xfrm>
            <a:off x="1371600" y="2694275"/>
            <a:ext cx="6400800" cy="1223675"/>
          </a:xfrm>
        </p:spPr>
        <p:txBody>
          <a:bodyPr/>
          <a:lstStyle>
            <a:lvl1pPr marL="0" indent="0" algn="ctr">
              <a:buNone/>
              <a:defRPr>
                <a:solidFill>
                  <a:srgbClr val="3B3C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UT_logo_BOBI.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9457" y="4098605"/>
            <a:ext cx="1968144" cy="1443305"/>
          </a:xfrm>
          <a:prstGeom prst="rect">
            <a:avLst/>
          </a:prstGeom>
        </p:spPr>
      </p:pic>
    </p:spTree>
    <p:extLst>
      <p:ext uri="{BB962C8B-B14F-4D97-AF65-F5344CB8AC3E}">
        <p14:creationId xmlns:p14="http://schemas.microsoft.com/office/powerpoint/2010/main" val="346119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525C7CD-AD15-42BF-A708-1EB9EFB6D6F3}"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233236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Section Header">
    <p:bg>
      <p:bgPr>
        <a:solidFill>
          <a:srgbClr val="FF82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411114-493D-4324-9046-F40736E0D6EE}" type="datetime1">
              <a:rPr lang="en-US" smtClean="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
        <p:nvSpPr>
          <p:cNvPr id="6" name="Title 1"/>
          <p:cNvSpPr>
            <a:spLocks noGrp="1"/>
          </p:cNvSpPr>
          <p:nvPr>
            <p:ph type="title"/>
          </p:nvPr>
        </p:nvSpPr>
        <p:spPr>
          <a:xfrm>
            <a:off x="722313" y="4406900"/>
            <a:ext cx="7772400" cy="1362075"/>
          </a:xfrm>
        </p:spPr>
        <p:txBody>
          <a:bodyPr anchor="t">
            <a:normAutofit/>
          </a:bodyPr>
          <a:lstStyle>
            <a:lvl1pPr algn="l">
              <a:defRPr sz="2800" b="1" cap="all">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3474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45B31B-888B-4EFB-816D-F4C9A3669626}"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15355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CD557F-3F69-409C-9848-5D8F2BB428C8}" type="datetime1">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422415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6CDA8-45FE-4713-8A16-760270DEF236}" type="datetime1">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60465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solidFill>
                  <a:srgbClr val="3B3C3E"/>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solidFill>
                  <a:srgbClr val="3B3C3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1009650" cy="365125"/>
          </a:xfrm>
          <a:prstGeom prst="rect">
            <a:avLst/>
          </a:prstGeom>
        </p:spPr>
        <p:txBody>
          <a:bodyPr/>
          <a:lstStyle/>
          <a:p>
            <a:fld id="{F1000115-CD6B-4624-9571-866D59841097}" type="datetime1">
              <a:rPr lang="en-US" smtClean="0"/>
              <a:t>3/1/2018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160397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Large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9F64E9B8-D940-4BDE-BEAF-F45F593011A1}" type="datetime1">
              <a:rPr lang="en-US" smtClean="0"/>
              <a:t>3/1/2018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88411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with Overlaid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57200" y="2579688"/>
            <a:ext cx="8229600" cy="1143000"/>
          </a:xfrm>
        </p:spPr>
        <p:txBody>
          <a:bodyPr>
            <a:normAutofit/>
          </a:bodyPr>
          <a:lstStyle>
            <a:lvl1pPr algn="ctr">
              <a:defRPr sz="4000" b="1" spc="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CA970A5-473C-4964-B758-CA16CE5F3BB7}" type="datetime1">
              <a:rPr lang="en-US" smtClean="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205172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8736439D-DD5E-4140-8701-94E87DCABA4C}" type="datetime1">
              <a:rPr lang="en-US" smtClean="0"/>
              <a:t>3/1/2018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10" name="Title 1"/>
          <p:cNvSpPr>
            <a:spLocks noGrp="1"/>
          </p:cNvSpPr>
          <p:nvPr>
            <p:ph type="title"/>
          </p:nvPr>
        </p:nvSpPr>
        <p:spPr>
          <a:xfrm>
            <a:off x="4990444" y="751925"/>
            <a:ext cx="3799498" cy="1588926"/>
          </a:xfrm>
        </p:spPr>
        <p:txBody>
          <a:bodyPr anchor="b"/>
          <a:lstStyle>
            <a:lvl1pPr algn="ctr">
              <a:defRPr sz="2000" b="1">
                <a:solidFill>
                  <a:schemeClr val="tx1"/>
                </a:solidFill>
              </a:defRPr>
            </a:lvl1pPr>
          </a:lstStyle>
          <a:p>
            <a:r>
              <a:rPr lang="en-US" dirty="0"/>
              <a:t>Click to edit Master title style</a:t>
            </a:r>
          </a:p>
        </p:txBody>
      </p:sp>
      <p:sp>
        <p:nvSpPr>
          <p:cNvPr id="11" name="Text Placeholder 3"/>
          <p:cNvSpPr>
            <a:spLocks noGrp="1"/>
          </p:cNvSpPr>
          <p:nvPr>
            <p:ph type="body" sz="half" idx="2"/>
          </p:nvPr>
        </p:nvSpPr>
        <p:spPr>
          <a:xfrm>
            <a:off x="4990444" y="2340851"/>
            <a:ext cx="3799498" cy="3869666"/>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0753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A58B365C-EC31-4945-843A-47DDCE970D89}" type="datetime1">
              <a:rPr lang="en-US" smtClean="0"/>
              <a:t>3/1/2018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9" name="Picture Placeholder 4"/>
          <p:cNvSpPr>
            <a:spLocks noGrp="1"/>
          </p:cNvSpPr>
          <p:nvPr>
            <p:ph type="pic" idx="15"/>
          </p:nvPr>
        </p:nvSpPr>
        <p:spPr>
          <a:xfrm>
            <a:off x="4670424" y="228600"/>
            <a:ext cx="4240119" cy="3845269"/>
          </a:xfrm>
        </p:spPr>
      </p:sp>
      <p:sp>
        <p:nvSpPr>
          <p:cNvPr id="10" name="Picture Placeholder 6"/>
          <p:cNvSpPr>
            <a:spLocks noGrp="1"/>
          </p:cNvSpPr>
          <p:nvPr>
            <p:ph type="pic" sz="quarter" idx="16"/>
          </p:nvPr>
        </p:nvSpPr>
        <p:spPr>
          <a:xfrm>
            <a:off x="4670424" y="4175911"/>
            <a:ext cx="2057400" cy="2039112"/>
          </a:xfrm>
        </p:spPr>
      </p:sp>
      <p:sp>
        <p:nvSpPr>
          <p:cNvPr id="11" name="Picture Placeholder 7"/>
          <p:cNvSpPr>
            <a:spLocks noGrp="1"/>
          </p:cNvSpPr>
          <p:nvPr>
            <p:ph type="pic" sz="quarter" idx="17"/>
          </p:nvPr>
        </p:nvSpPr>
        <p:spPr>
          <a:xfrm>
            <a:off x="6853144" y="4175911"/>
            <a:ext cx="2057400" cy="2039112"/>
          </a:xfrm>
        </p:spPr>
      </p:sp>
    </p:spTree>
    <p:extLst>
      <p:ext uri="{BB962C8B-B14F-4D97-AF65-F5344CB8AC3E}">
        <p14:creationId xmlns:p14="http://schemas.microsoft.com/office/powerpoint/2010/main" val="15894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ig Orange">
    <p:bg>
      <p:bgPr>
        <a:solidFill>
          <a:srgbClr val="FF82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892"/>
            <a:ext cx="8229600" cy="1143000"/>
          </a:xfrm>
        </p:spPr>
        <p:txBody>
          <a:bodyPr/>
          <a:lstStyle>
            <a:lvl1pPr algn="ctr">
              <a:defRPr>
                <a:solidFill>
                  <a:schemeClr val="bg1"/>
                </a:solidFill>
              </a:defRPr>
            </a:lvl1pPr>
          </a:lstStyle>
          <a:p>
            <a:r>
              <a:rPr lang="en-US" dirty="0"/>
              <a:t>Click to edit Master title style</a:t>
            </a:r>
          </a:p>
        </p:txBody>
      </p:sp>
      <p:sp>
        <p:nvSpPr>
          <p:cNvPr id="4" name="Subtitle 2"/>
          <p:cNvSpPr>
            <a:spLocks noGrp="1"/>
          </p:cNvSpPr>
          <p:nvPr>
            <p:ph type="subTitle" idx="1"/>
          </p:nvPr>
        </p:nvSpPr>
        <p:spPr>
          <a:xfrm>
            <a:off x="1371600" y="2694275"/>
            <a:ext cx="6400800" cy="122367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3" name="Picture 2" descr="UT_logo_BOBI-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8811" y="4021295"/>
            <a:ext cx="1986380" cy="1530966"/>
          </a:xfrm>
          <a:prstGeom prst="rect">
            <a:avLst/>
          </a:prstGeom>
        </p:spPr>
      </p:pic>
    </p:spTree>
    <p:extLst>
      <p:ext uri="{BB962C8B-B14F-4D97-AF65-F5344CB8AC3E}">
        <p14:creationId xmlns:p14="http://schemas.microsoft.com/office/powerpoint/2010/main" val="1570572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95350"/>
          </a:xfrm>
        </p:spPr>
        <p:txBody>
          <a:bodyPr>
            <a:normAutofit/>
          </a:bodyPr>
          <a:lstStyle>
            <a:lvl1pPr>
              <a:defRPr sz="2400"/>
            </a:lvl1p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0E1204-CC38-4526-9D71-9CC51DC52AC3}" type="datetime1">
              <a:rPr lang="en-US" smtClean="0"/>
              <a:t>3/1/2018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46A90C-EDD6-534A-836B-F35EA6B6A503}" type="slidenum">
              <a:rPr lang="en-US" smtClean="0"/>
              <a:t>‹#›</a:t>
            </a:fld>
            <a:endParaRPr lang="en-US"/>
          </a:p>
        </p:txBody>
      </p:sp>
      <p:sp>
        <p:nvSpPr>
          <p:cNvPr id="10" name="Chart Placeholder 9"/>
          <p:cNvSpPr>
            <a:spLocks noGrp="1"/>
          </p:cNvSpPr>
          <p:nvPr>
            <p:ph type="chart" sz="quarter" idx="13"/>
          </p:nvPr>
        </p:nvSpPr>
        <p:spPr>
          <a:xfrm>
            <a:off x="685800" y="1130300"/>
            <a:ext cx="7772400" cy="503555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31519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C521-FF2C-4892-AE74-D135A94D64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015A58E-6934-4F99-BC46-1578BB551D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3893193-476D-42F2-A24B-DEB23C0A47EE}"/>
              </a:ext>
            </a:extLst>
          </p:cNvPr>
          <p:cNvSpPr>
            <a:spLocks noGrp="1"/>
          </p:cNvSpPr>
          <p:nvPr>
            <p:ph type="dt" sz="half" idx="10"/>
          </p:nvPr>
        </p:nvSpPr>
        <p:spPr/>
        <p:txBody>
          <a:bodyPr/>
          <a:lstStyle/>
          <a:p>
            <a:fld id="{D6ED3373-021A-4EA5-9780-1E010A365CDA}" type="datetime1">
              <a:rPr lang="en-US" smtClean="0"/>
              <a:t>3/1/2018</a:t>
            </a:fld>
            <a:endParaRPr lang="en-US" dirty="0"/>
          </a:p>
        </p:txBody>
      </p:sp>
      <p:sp>
        <p:nvSpPr>
          <p:cNvPr id="5" name="Footer Placeholder 4">
            <a:extLst>
              <a:ext uri="{FF2B5EF4-FFF2-40B4-BE49-F238E27FC236}">
                <a16:creationId xmlns:a16="http://schemas.microsoft.com/office/drawing/2014/main" id="{0E960A96-F2B4-4636-B30A-51084AFAF7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BB335B-B6BF-4134-B374-21F38B362F16}"/>
              </a:ext>
            </a:extLst>
          </p:cNvPr>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89573207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F2C8-C8FE-43AE-B116-C94D7D6F0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C9622-E080-44A6-BD35-D3F9DAA35C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E9884-D21A-43EB-B876-AE569A5C3EC2}"/>
              </a:ext>
            </a:extLst>
          </p:cNvPr>
          <p:cNvSpPr>
            <a:spLocks noGrp="1"/>
          </p:cNvSpPr>
          <p:nvPr>
            <p:ph type="dt" sz="half" idx="10"/>
          </p:nvPr>
        </p:nvSpPr>
        <p:spPr/>
        <p:txBody>
          <a:bodyPr/>
          <a:lstStyle/>
          <a:p>
            <a:fld id="{CD66645C-721C-4209-ACC9-5D769ADF867B}" type="datetime1">
              <a:rPr lang="en-US" smtClean="0"/>
              <a:t>3/1/2018</a:t>
            </a:fld>
            <a:endParaRPr lang="en-US" dirty="0"/>
          </a:p>
        </p:txBody>
      </p:sp>
      <p:sp>
        <p:nvSpPr>
          <p:cNvPr id="5" name="Footer Placeholder 4">
            <a:extLst>
              <a:ext uri="{FF2B5EF4-FFF2-40B4-BE49-F238E27FC236}">
                <a16:creationId xmlns:a16="http://schemas.microsoft.com/office/drawing/2014/main" id="{6B9806D2-0B40-4B30-A090-946B0CB53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36EB69-88C9-4D77-BDD0-1D02FC71F40C}"/>
              </a:ext>
            </a:extLst>
          </p:cNvPr>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1575235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C712-593B-432A-9C31-596B77DDB8B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FBE175B-765A-4DDD-BD8A-D7DF3EFC45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D4C7FE-3389-46F3-BC0C-0B38B96981DF}"/>
              </a:ext>
            </a:extLst>
          </p:cNvPr>
          <p:cNvSpPr>
            <a:spLocks noGrp="1"/>
          </p:cNvSpPr>
          <p:nvPr>
            <p:ph type="dt" sz="half" idx="10"/>
          </p:nvPr>
        </p:nvSpPr>
        <p:spPr/>
        <p:txBody>
          <a:bodyPr/>
          <a:lstStyle/>
          <a:p>
            <a:fld id="{7525C7CD-AD15-42BF-A708-1EB9EFB6D6F3}" type="datetime1">
              <a:rPr lang="en-US" smtClean="0"/>
              <a:t>3/1/2018</a:t>
            </a:fld>
            <a:endParaRPr lang="en-US"/>
          </a:p>
        </p:txBody>
      </p:sp>
      <p:sp>
        <p:nvSpPr>
          <p:cNvPr id="5" name="Footer Placeholder 4">
            <a:extLst>
              <a:ext uri="{FF2B5EF4-FFF2-40B4-BE49-F238E27FC236}">
                <a16:creationId xmlns:a16="http://schemas.microsoft.com/office/drawing/2014/main" id="{C5EAFE05-6106-4A03-B3B7-4EA314DFF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166D7-E122-4D38-B9F7-256D3DEA7BC8}"/>
              </a:ext>
            </a:extLst>
          </p:cNvPr>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643712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9EF6-862D-4540-B43E-D9621AE25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569D9-1C55-48D1-BF52-CAD7580A4B6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364E1B-4637-434B-A734-A351B513EFF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189916-6C5A-4A2D-83AC-6136431CC157}"/>
              </a:ext>
            </a:extLst>
          </p:cNvPr>
          <p:cNvSpPr>
            <a:spLocks noGrp="1"/>
          </p:cNvSpPr>
          <p:nvPr>
            <p:ph type="dt" sz="half" idx="10"/>
          </p:nvPr>
        </p:nvSpPr>
        <p:spPr/>
        <p:txBody>
          <a:bodyPr/>
          <a:lstStyle/>
          <a:p>
            <a:fld id="{4645B31B-888B-4EFB-816D-F4C9A3669626}" type="datetime1">
              <a:rPr lang="en-US" smtClean="0"/>
              <a:t>3/1/2018</a:t>
            </a:fld>
            <a:endParaRPr lang="en-US"/>
          </a:p>
        </p:txBody>
      </p:sp>
      <p:sp>
        <p:nvSpPr>
          <p:cNvPr id="6" name="Footer Placeholder 5">
            <a:extLst>
              <a:ext uri="{FF2B5EF4-FFF2-40B4-BE49-F238E27FC236}">
                <a16:creationId xmlns:a16="http://schemas.microsoft.com/office/drawing/2014/main" id="{F5D5AC23-50E6-4F99-8C57-06D915BDE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694C4-44B1-41A4-AEC8-AD21232A6071}"/>
              </a:ext>
            </a:extLst>
          </p:cNvPr>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212002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5705-968E-411A-9DF1-FDAD5084A2F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D2BC3A-3C07-467F-856D-5397C9B443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2145BFA-07AD-4CE2-9183-7ABFCA1FC81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39D10-FC1B-4140-A1D9-F206555F72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50D08B-2EE8-4390-8700-A722BC12066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3EB74-BFC7-46BE-B2A4-CC23A4FC1765}"/>
              </a:ext>
            </a:extLst>
          </p:cNvPr>
          <p:cNvSpPr>
            <a:spLocks noGrp="1"/>
          </p:cNvSpPr>
          <p:nvPr>
            <p:ph type="dt" sz="half" idx="10"/>
          </p:nvPr>
        </p:nvSpPr>
        <p:spPr/>
        <p:txBody>
          <a:bodyPr/>
          <a:lstStyle/>
          <a:p>
            <a:fld id="{0FCD557F-3F69-409C-9848-5D8F2BB428C8}" type="datetime1">
              <a:rPr lang="en-US" smtClean="0"/>
              <a:t>3/1/2018</a:t>
            </a:fld>
            <a:endParaRPr lang="en-US"/>
          </a:p>
        </p:txBody>
      </p:sp>
      <p:sp>
        <p:nvSpPr>
          <p:cNvPr id="8" name="Footer Placeholder 7">
            <a:extLst>
              <a:ext uri="{FF2B5EF4-FFF2-40B4-BE49-F238E27FC236}">
                <a16:creationId xmlns:a16="http://schemas.microsoft.com/office/drawing/2014/main" id="{686B6D5E-5691-40DA-8EAC-1DA24C866F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F6853F-3090-49D9-8834-6B9D498E2A4C}"/>
              </a:ext>
            </a:extLst>
          </p:cNvPr>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194280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B60A-8135-4ED5-973B-B70061CA7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94B0E7-98F2-423F-B575-2FF4109B1BAC}"/>
              </a:ext>
            </a:extLst>
          </p:cNvPr>
          <p:cNvSpPr>
            <a:spLocks noGrp="1"/>
          </p:cNvSpPr>
          <p:nvPr>
            <p:ph type="dt" sz="half" idx="10"/>
          </p:nvPr>
        </p:nvSpPr>
        <p:spPr/>
        <p:txBody>
          <a:bodyPr/>
          <a:lstStyle/>
          <a:p>
            <a:fld id="{D6ED3373-021A-4EA5-9780-1E010A365CDA}" type="datetime1">
              <a:rPr lang="en-US" smtClean="0"/>
              <a:t>3/1/2018</a:t>
            </a:fld>
            <a:endParaRPr lang="en-US" dirty="0"/>
          </a:p>
        </p:txBody>
      </p:sp>
      <p:sp>
        <p:nvSpPr>
          <p:cNvPr id="4" name="Footer Placeholder 3">
            <a:extLst>
              <a:ext uri="{FF2B5EF4-FFF2-40B4-BE49-F238E27FC236}">
                <a16:creationId xmlns:a16="http://schemas.microsoft.com/office/drawing/2014/main" id="{74E7E906-DDDB-47D3-A9A6-FBAFC9E7CB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868600D-320E-42AB-AE6F-B453FD3AAE7B}"/>
              </a:ext>
            </a:extLst>
          </p:cNvPr>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86838464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C0237-ED22-4060-8E33-2AFC3812D615}"/>
              </a:ext>
            </a:extLst>
          </p:cNvPr>
          <p:cNvSpPr>
            <a:spLocks noGrp="1"/>
          </p:cNvSpPr>
          <p:nvPr>
            <p:ph type="dt" sz="half" idx="10"/>
          </p:nvPr>
        </p:nvSpPr>
        <p:spPr/>
        <p:txBody>
          <a:bodyPr/>
          <a:lstStyle/>
          <a:p>
            <a:fld id="{C046CDA8-45FE-4713-8A16-760270DEF236}" type="datetime1">
              <a:rPr lang="en-US" smtClean="0"/>
              <a:t>3/1/2018</a:t>
            </a:fld>
            <a:endParaRPr lang="en-US"/>
          </a:p>
        </p:txBody>
      </p:sp>
      <p:sp>
        <p:nvSpPr>
          <p:cNvPr id="3" name="Footer Placeholder 2">
            <a:extLst>
              <a:ext uri="{FF2B5EF4-FFF2-40B4-BE49-F238E27FC236}">
                <a16:creationId xmlns:a16="http://schemas.microsoft.com/office/drawing/2014/main" id="{D8D5807B-2BC2-41A6-BDC6-1900B7FD0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61F5E0-F20E-4B5E-96A8-AA596D3E819D}"/>
              </a:ext>
            </a:extLst>
          </p:cNvPr>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138480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7FD5-4E7E-4932-BF3E-E054D58115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FAC160-E9FB-447E-9BB8-FBAF29C093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C4C87D-E020-4F4A-BA5F-F8918021B1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75C1FA1-B874-4D07-89A2-A10D3DD0A734}"/>
              </a:ext>
            </a:extLst>
          </p:cNvPr>
          <p:cNvSpPr>
            <a:spLocks noGrp="1"/>
          </p:cNvSpPr>
          <p:nvPr>
            <p:ph type="dt" sz="half" idx="10"/>
          </p:nvPr>
        </p:nvSpPr>
        <p:spPr/>
        <p:txBody>
          <a:bodyPr/>
          <a:lstStyle/>
          <a:p>
            <a:fld id="{D6ED3373-021A-4EA5-9780-1E010A365CDA}" type="datetime1">
              <a:rPr lang="en-US" smtClean="0"/>
              <a:t>3/1/2018</a:t>
            </a:fld>
            <a:endParaRPr lang="en-US" dirty="0"/>
          </a:p>
        </p:txBody>
      </p:sp>
      <p:sp>
        <p:nvSpPr>
          <p:cNvPr id="6" name="Footer Placeholder 5">
            <a:extLst>
              <a:ext uri="{FF2B5EF4-FFF2-40B4-BE49-F238E27FC236}">
                <a16:creationId xmlns:a16="http://schemas.microsoft.com/office/drawing/2014/main" id="{241FCD94-C907-404D-99E0-18403D23BC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7BF932-B88C-4F98-894B-2F51894EA0B0}"/>
              </a:ext>
            </a:extLst>
          </p:cNvPr>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667717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3EB5-1308-4061-9C21-AD18B818A3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738C995-9FB9-4608-82E5-9F80AC606FA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66879B1-A25C-4B02-B734-2D036746AB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5653DFA-316E-467C-ACEE-4E00947486FB}"/>
              </a:ext>
            </a:extLst>
          </p:cNvPr>
          <p:cNvSpPr>
            <a:spLocks noGrp="1"/>
          </p:cNvSpPr>
          <p:nvPr>
            <p:ph type="dt" sz="half" idx="10"/>
          </p:nvPr>
        </p:nvSpPr>
        <p:spPr/>
        <p:txBody>
          <a:bodyPr/>
          <a:lstStyle/>
          <a:p>
            <a:fld id="{D6ED3373-021A-4EA5-9780-1E010A365CDA}" type="datetime1">
              <a:rPr lang="en-US" smtClean="0"/>
              <a:t>3/1/2018</a:t>
            </a:fld>
            <a:endParaRPr lang="en-US" dirty="0"/>
          </a:p>
        </p:txBody>
      </p:sp>
      <p:sp>
        <p:nvSpPr>
          <p:cNvPr id="6" name="Footer Placeholder 5">
            <a:extLst>
              <a:ext uri="{FF2B5EF4-FFF2-40B4-BE49-F238E27FC236}">
                <a16:creationId xmlns:a16="http://schemas.microsoft.com/office/drawing/2014/main" id="{0FDC9240-213A-4AC3-B121-7979751903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69CBBA-FED8-4E97-B87F-7988290725C3}"/>
              </a:ext>
            </a:extLst>
          </p:cNvPr>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21693834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ig Logo">
    <p:spTree>
      <p:nvGrpSpPr>
        <p:cNvPr id="1" name=""/>
        <p:cNvGrpSpPr/>
        <p:nvPr/>
      </p:nvGrpSpPr>
      <p:grpSpPr>
        <a:xfrm>
          <a:off x="0" y="0"/>
          <a:ext cx="0" cy="0"/>
          <a:chOff x="0" y="0"/>
          <a:chExt cx="0" cy="0"/>
        </a:xfrm>
      </p:grpSpPr>
      <p:sp>
        <p:nvSpPr>
          <p:cNvPr id="6" name="Rectangle 5"/>
          <p:cNvSpPr/>
          <p:nvPr userDrawn="1"/>
        </p:nvSpPr>
        <p:spPr>
          <a:xfrm>
            <a:off x="0" y="4661212"/>
            <a:ext cx="9144000" cy="219678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1371600" y="21573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
          <p:cNvSpPr>
            <a:spLocks noGrp="1"/>
          </p:cNvSpPr>
          <p:nvPr>
            <p:ph type="ctrTitle"/>
          </p:nvPr>
        </p:nvSpPr>
        <p:spPr>
          <a:xfrm>
            <a:off x="685800" y="396710"/>
            <a:ext cx="7772400" cy="1470025"/>
          </a:xfrm>
        </p:spPr>
        <p:txBody>
          <a:bodyPr/>
          <a:lstStyle>
            <a:lvl1pPr algn="ctr">
              <a:defRPr/>
            </a:lvl1pPr>
          </a:lstStyle>
          <a:p>
            <a:r>
              <a:rPr lang="en-US" dirty="0"/>
              <a:t>Click to edit Master title style</a:t>
            </a:r>
          </a:p>
        </p:txBody>
      </p:sp>
      <p:pic>
        <p:nvPicPr>
          <p:cNvPr id="8" name="Picture 7" descr="UT_logo_BOBI-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8811" y="4997455"/>
            <a:ext cx="1986380" cy="1530966"/>
          </a:xfrm>
          <a:prstGeom prst="rect">
            <a:avLst/>
          </a:prstGeom>
        </p:spPr>
      </p:pic>
    </p:spTree>
    <p:extLst>
      <p:ext uri="{BB962C8B-B14F-4D97-AF65-F5344CB8AC3E}">
        <p14:creationId xmlns:p14="http://schemas.microsoft.com/office/powerpoint/2010/main" val="4187791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93C0-A8A1-4A6B-A597-B67DC96D1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973977-1562-4F47-B631-2BFD85FBD7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5A2B4-60D1-4703-93F9-49EC04E30754}"/>
              </a:ext>
            </a:extLst>
          </p:cNvPr>
          <p:cNvSpPr>
            <a:spLocks noGrp="1"/>
          </p:cNvSpPr>
          <p:nvPr>
            <p:ph type="dt" sz="half" idx="10"/>
          </p:nvPr>
        </p:nvSpPr>
        <p:spPr/>
        <p:txBody>
          <a:bodyPr/>
          <a:lstStyle/>
          <a:p>
            <a:fld id="{D6ED3373-021A-4EA5-9780-1E010A365CDA}" type="datetime1">
              <a:rPr lang="en-US" smtClean="0"/>
              <a:t>3/1/2018</a:t>
            </a:fld>
            <a:endParaRPr lang="en-US" dirty="0"/>
          </a:p>
        </p:txBody>
      </p:sp>
      <p:sp>
        <p:nvSpPr>
          <p:cNvPr id="5" name="Footer Placeholder 4">
            <a:extLst>
              <a:ext uri="{FF2B5EF4-FFF2-40B4-BE49-F238E27FC236}">
                <a16:creationId xmlns:a16="http://schemas.microsoft.com/office/drawing/2014/main" id="{5A2ABC4F-FFA8-4CE9-B7FB-0BD4CADC95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0BE5E-48D5-4171-A446-966288FFF9D2}"/>
              </a:ext>
            </a:extLst>
          </p:cNvPr>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105296203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E5940-11E4-44E6-8042-C451733CE8D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003CEE-840C-4740-90A9-075FEE7E456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C9058-FE31-4C09-AC6C-00DE91E05111}"/>
              </a:ext>
            </a:extLst>
          </p:cNvPr>
          <p:cNvSpPr>
            <a:spLocks noGrp="1"/>
          </p:cNvSpPr>
          <p:nvPr>
            <p:ph type="dt" sz="half" idx="10"/>
          </p:nvPr>
        </p:nvSpPr>
        <p:spPr/>
        <p:txBody>
          <a:bodyPr/>
          <a:lstStyle/>
          <a:p>
            <a:fld id="{D6ED3373-021A-4EA5-9780-1E010A365CDA}" type="datetime1">
              <a:rPr lang="en-US" smtClean="0"/>
              <a:t>3/1/2018</a:t>
            </a:fld>
            <a:endParaRPr lang="en-US" dirty="0"/>
          </a:p>
        </p:txBody>
      </p:sp>
      <p:sp>
        <p:nvSpPr>
          <p:cNvPr id="5" name="Footer Placeholder 4">
            <a:extLst>
              <a:ext uri="{FF2B5EF4-FFF2-40B4-BE49-F238E27FC236}">
                <a16:creationId xmlns:a16="http://schemas.microsoft.com/office/drawing/2014/main" id="{BA100443-3358-4954-9FE3-825DD4D495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104913-B599-4950-B0A6-A80370498ED8}"/>
              </a:ext>
            </a:extLst>
          </p:cNvPr>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18417385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Minimal Identit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585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0816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w PT BOBI-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80488" y="6409332"/>
            <a:ext cx="1676040" cy="383350"/>
          </a:xfrm>
          <a:prstGeom prst="rect">
            <a:avLst/>
          </a:prstGeom>
        </p:spPr>
      </p:pic>
    </p:spTree>
    <p:extLst>
      <p:ext uri="{BB962C8B-B14F-4D97-AF65-F5344CB8AC3E}">
        <p14:creationId xmlns:p14="http://schemas.microsoft.com/office/powerpoint/2010/main" val="135044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Your Custom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9503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4950346"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950346"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7" name="Picture 6" descr="UT_logo_BOBI-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51676" y="4313727"/>
            <a:ext cx="2418916" cy="1864335"/>
          </a:xfrm>
          <a:prstGeom prst="rect">
            <a:avLst/>
          </a:prstGeom>
        </p:spPr>
      </p:pic>
    </p:spTree>
    <p:extLst>
      <p:ext uri="{BB962C8B-B14F-4D97-AF65-F5344CB8AC3E}">
        <p14:creationId xmlns:p14="http://schemas.microsoft.com/office/powerpoint/2010/main" val="244603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hoto 1">
    <p:spTree>
      <p:nvGrpSpPr>
        <p:cNvPr id="1" name=""/>
        <p:cNvGrpSpPr/>
        <p:nvPr/>
      </p:nvGrpSpPr>
      <p:grpSpPr>
        <a:xfrm>
          <a:off x="0" y="0"/>
          <a:ext cx="0" cy="0"/>
          <a:chOff x="0" y="0"/>
          <a:chExt cx="0" cy="0"/>
        </a:xfrm>
      </p:grpSpPr>
      <p:pic>
        <p:nvPicPr>
          <p:cNvPr id="9" name="Picture 8" descr="AyresJos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487" y="0"/>
            <a:ext cx="10370676" cy="6868412"/>
          </a:xfrm>
          <a:prstGeom prst="rect">
            <a:avLst/>
          </a:prstGeom>
        </p:spPr>
      </p:pic>
      <p:sp>
        <p:nvSpPr>
          <p:cNvPr id="6" name="Rectangle 5"/>
          <p:cNvSpPr/>
          <p:nvPr userDrawn="1"/>
        </p:nvSpPr>
        <p:spPr>
          <a:xfrm>
            <a:off x="4564442"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4442"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7" name="Picture 6" descr="UT_logo_BOBI-KNOCKOUT.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27933" y="4313727"/>
            <a:ext cx="2434496" cy="1876344"/>
          </a:xfrm>
          <a:prstGeom prst="rect">
            <a:avLst/>
          </a:prstGeom>
        </p:spPr>
      </p:pic>
    </p:spTree>
    <p:extLst>
      <p:ext uri="{BB962C8B-B14F-4D97-AF65-F5344CB8AC3E}">
        <p14:creationId xmlns:p14="http://schemas.microsoft.com/office/powerpoint/2010/main" val="47149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pic>
        <p:nvPicPr>
          <p:cNvPr id="7" name="Picture 6" descr="flag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79375"/>
          </a:xfrm>
          <a:prstGeom prst="rect">
            <a:avLst/>
          </a:prstGeom>
        </p:spPr>
      </p:pic>
      <p:sp>
        <p:nvSpPr>
          <p:cNvPr id="4" name="Rectangle 3"/>
          <p:cNvSpPr/>
          <p:nvPr userDrawn="1"/>
        </p:nvSpPr>
        <p:spPr>
          <a:xfrm>
            <a:off x="4564442"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4564442" y="649288"/>
            <a:ext cx="4193654" cy="3160712"/>
          </a:xfrm>
        </p:spPr>
        <p:txBody>
          <a:bodyPr anchor="ctr">
            <a:normAutofit/>
          </a:bodyPr>
          <a:lstStyle>
            <a:lvl1pPr>
              <a:defRPr sz="4000" b="0">
                <a:solidFill>
                  <a:schemeClr val="bg1"/>
                </a:solidFill>
              </a:defRPr>
            </a:lvl1pPr>
          </a:lstStyle>
          <a:p>
            <a:pPr lvl="0"/>
            <a:r>
              <a:rPr lang="en-US" dirty="0"/>
              <a:t>Click to edit Master text styles</a:t>
            </a:r>
          </a:p>
        </p:txBody>
      </p:sp>
      <p:pic>
        <p:nvPicPr>
          <p:cNvPr id="8" name="Picture 7" descr="UT_logo_BOBI-KNOCKOUT.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69811" y="4326695"/>
            <a:ext cx="2382916" cy="1836589"/>
          </a:xfrm>
          <a:prstGeom prst="rect">
            <a:avLst/>
          </a:prstGeom>
        </p:spPr>
      </p:pic>
    </p:spTree>
    <p:extLst>
      <p:ext uri="{BB962C8B-B14F-4D97-AF65-F5344CB8AC3E}">
        <p14:creationId xmlns:p14="http://schemas.microsoft.com/office/powerpoint/2010/main" val="61489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3C3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B3C3E"/>
                </a:solidFill>
              </a:defRPr>
            </a:lvl1pPr>
            <a:lvl2pPr>
              <a:defRPr>
                <a:solidFill>
                  <a:srgbClr val="3B3C3E"/>
                </a:solidFill>
              </a:defRPr>
            </a:lvl2pPr>
            <a:lvl3pPr>
              <a:defRPr>
                <a:solidFill>
                  <a:srgbClr val="3B3C3E"/>
                </a:solidFill>
              </a:defRPr>
            </a:lvl3pPr>
            <a:lvl4pPr>
              <a:defRPr>
                <a:solidFill>
                  <a:srgbClr val="3B3C3E"/>
                </a:solidFill>
              </a:defRPr>
            </a:lvl4pPr>
            <a:lvl5pPr>
              <a:defRPr>
                <a:solidFill>
                  <a:srgbClr val="3B3C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1397863" cy="365125"/>
          </a:xfrm>
        </p:spPr>
        <p:txBody>
          <a:bodyPr/>
          <a:lstStyle>
            <a:lvl1pPr>
              <a:defRPr sz="1000">
                <a:solidFill>
                  <a:schemeClr val="bg1"/>
                </a:solidFill>
                <a:latin typeface="Arial"/>
                <a:cs typeface="Arial"/>
              </a:defRPr>
            </a:lvl1pPr>
          </a:lstStyle>
          <a:p>
            <a:fld id="{CD66645C-721C-4209-ACC9-5D769ADF867B}" type="datetime1">
              <a:rPr lang="en-US" smtClean="0"/>
              <a:t>3/1/2018</a:t>
            </a:fld>
            <a:endParaRPr lang="en-US" dirty="0"/>
          </a:p>
        </p:txBody>
      </p:sp>
      <p:sp>
        <p:nvSpPr>
          <p:cNvPr id="5" name="Footer Placeholder 4"/>
          <p:cNvSpPr>
            <a:spLocks noGrp="1"/>
          </p:cNvSpPr>
          <p:nvPr>
            <p:ph type="ftr" sz="quarter" idx="11"/>
          </p:nvPr>
        </p:nvSpPr>
        <p:spPr>
          <a:xfrm>
            <a:off x="1855063" y="6356350"/>
            <a:ext cx="2895600" cy="365125"/>
          </a:xfrm>
        </p:spPr>
        <p:txBody>
          <a:bodyPr/>
          <a:lstStyle>
            <a:lvl1pP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12"/>
          </p:nvPr>
        </p:nvSpPr>
        <p:spPr>
          <a:xfrm>
            <a:off x="4750663" y="6356350"/>
            <a:ext cx="2133600" cy="365125"/>
          </a:xfrm>
        </p:spPr>
        <p:txBody>
          <a:bodyPr/>
          <a:lstStyle>
            <a:lvl1pPr>
              <a:defRPr sz="1000">
                <a:solidFill>
                  <a:schemeClr val="bg1"/>
                </a:solidFill>
                <a:latin typeface="Arial"/>
                <a:cs typeface="Arial"/>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64477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Text Block">
    <p:bg>
      <p:bgPr>
        <a:solidFill>
          <a:srgbClr val="FF82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9555"/>
            <a:ext cx="8229600" cy="1143000"/>
          </a:xfrm>
        </p:spPr>
        <p:txBody>
          <a:bodyPr>
            <a:normAutofit/>
          </a:bodyPr>
          <a:lstStyle>
            <a:lvl1pPr algn="ctr">
              <a:defRPr sz="3600" b="0">
                <a:solidFill>
                  <a:schemeClr val="bg1"/>
                </a:solidFill>
                <a:latin typeface="Georgia"/>
                <a:cs typeface="Georgia"/>
              </a:defRPr>
            </a:lvl1pPr>
          </a:lstStyle>
          <a:p>
            <a:r>
              <a:rPr lang="en-US" dirty="0"/>
              <a:t>“Click to edit Master title style”</a:t>
            </a:r>
          </a:p>
        </p:txBody>
      </p:sp>
      <p:sp>
        <p:nvSpPr>
          <p:cNvPr id="3" name="Date Placeholder 2"/>
          <p:cNvSpPr>
            <a:spLocks noGrp="1"/>
          </p:cNvSpPr>
          <p:nvPr>
            <p:ph type="dt" sz="half" idx="10"/>
          </p:nvPr>
        </p:nvSpPr>
        <p:spPr/>
        <p:txBody>
          <a:bodyPr/>
          <a:lstStyle/>
          <a:p>
            <a:fld id="{7279F8F7-5F9C-4872-8A63-3E04057881FF}" type="datetime1">
              <a:rPr lang="en-US" smtClean="0"/>
              <a:t>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41988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subtitle style</a:t>
            </a:r>
          </a:p>
        </p:txBody>
      </p:sp>
    </p:spTree>
    <p:extLst>
      <p:ext uri="{BB962C8B-B14F-4D97-AF65-F5344CB8AC3E}">
        <p14:creationId xmlns:p14="http://schemas.microsoft.com/office/powerpoint/2010/main" val="1758142741"/>
      </p:ext>
    </p:extLst>
  </p:cSld>
  <p:clrMap bg1="lt1" tx1="dk1" bg2="lt2" tx2="dk2" accent1="accent1" accent2="accent2" accent3="accent3" accent4="accent4" accent5="accent5" accent6="accent6" hlink="hlink" folHlink="folHlink"/>
  <p:sldLayoutIdLst>
    <p:sldLayoutId id="2147483702" r:id="rId1"/>
    <p:sldLayoutId id="2147483664" r:id="rId2"/>
    <p:sldLayoutId id="2147483661" r:id="rId3"/>
    <p:sldLayoutId id="2147483649" r:id="rId4"/>
    <p:sldLayoutId id="2147483700" r:id="rId5"/>
    <p:sldLayoutId id="2147483663" r:id="rId6"/>
    <p:sldLayoutId id="2147483696" r:id="rId7"/>
  </p:sldLayoutIdLst>
  <p:hf hdr="0" ftr="0" dt="0"/>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0" indent="0" algn="ctr" defTabSz="457200" rtl="0" eaLnBrk="1" latinLnBrk="0" hangingPunct="1">
        <a:spcBef>
          <a:spcPct val="20000"/>
        </a:spcBef>
        <a:buFont typeface="Arial"/>
        <a:buNone/>
        <a:defRPr sz="3200" kern="1200">
          <a:solidFill>
            <a:srgbClr val="77797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D6ED3373-021A-4EA5-9780-1E010A365CDA}" type="datetime1">
              <a:rPr lang="en-US" smtClean="0"/>
              <a:t>3/1/2018</a:t>
            </a:fld>
            <a:endParaRPr lang="en-US" dirty="0"/>
          </a:p>
        </p:txBody>
      </p:sp>
      <p:sp>
        <p:nvSpPr>
          <p:cNvPr id="5"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1" name="Picture 10" descr="new PT BOBI-KNOCKOUT.eps"/>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380488" y="6409332"/>
            <a:ext cx="1676040" cy="383350"/>
          </a:xfrm>
          <a:prstGeom prst="rect">
            <a:avLst/>
          </a:prstGeom>
        </p:spPr>
      </p:pic>
    </p:spTree>
    <p:extLst>
      <p:ext uri="{BB962C8B-B14F-4D97-AF65-F5344CB8AC3E}">
        <p14:creationId xmlns:p14="http://schemas.microsoft.com/office/powerpoint/2010/main" val="2101319141"/>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0" r:id="rId3"/>
    <p:sldLayoutId id="2147483701" r:id="rId4"/>
    <p:sldLayoutId id="2147483671" r:id="rId5"/>
    <p:sldLayoutId id="2147483672" r:id="rId6"/>
    <p:sldLayoutId id="2147483674" r:id="rId7"/>
  </p:sldLayoutIdLst>
  <p:hf hdr="0" ftr="0" dt="0"/>
  <p:txStyles>
    <p:titleStyle>
      <a:lvl1pPr algn="l" defTabSz="457200" rtl="0" eaLnBrk="1" latinLnBrk="0" hangingPunct="1">
        <a:spcBef>
          <a:spcPct val="0"/>
        </a:spcBef>
        <a:buNone/>
        <a:defRPr sz="4400" b="1"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BC8C7162-1320-4E65-B50A-CF5731843339}" type="datetime1">
              <a:rPr lang="en-US" smtClean="0"/>
              <a:t>3/1/2018</a:t>
            </a:fld>
            <a:endParaRPr lang="en-US" dirty="0"/>
          </a:p>
        </p:txBody>
      </p:sp>
      <p:sp>
        <p:nvSpPr>
          <p:cNvPr id="11"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4" name="Picture 13" descr="new PT BOBI-KNOCKOU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80488" y="6409332"/>
            <a:ext cx="1676040" cy="383350"/>
          </a:xfrm>
          <a:prstGeom prst="rect">
            <a:avLst/>
          </a:prstGeom>
        </p:spPr>
      </p:pic>
    </p:spTree>
    <p:extLst>
      <p:ext uri="{BB962C8B-B14F-4D97-AF65-F5344CB8AC3E}">
        <p14:creationId xmlns:p14="http://schemas.microsoft.com/office/powerpoint/2010/main" val="2856070284"/>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9" r:id="rId3"/>
    <p:sldLayoutId id="2147483694" r:id="rId4"/>
    <p:sldLayoutId id="2147483695" r:id="rId5"/>
  </p:sldLayoutIdLst>
  <p:hf hdr="0" ftr="0" dt="0"/>
  <p:txStyles>
    <p:titleStyle>
      <a:lvl1pPr algn="l"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D0F204EC-E3FA-450B-8F41-33714A003C0F}" type="datetime1">
              <a:rPr lang="en-US" smtClean="0"/>
              <a:t>3/1/2018</a:t>
            </a:fld>
            <a:endParaRPr lang="en-US" dirty="0"/>
          </a:p>
        </p:txBody>
      </p:sp>
      <p:sp>
        <p:nvSpPr>
          <p:cNvPr id="9"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0"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2" name="Picture 11" descr="new PT BOBI-KNOCKOUT.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80488" y="6409332"/>
            <a:ext cx="1676040" cy="383350"/>
          </a:xfrm>
          <a:prstGeom prst="rect">
            <a:avLst/>
          </a:prstGeom>
        </p:spPr>
      </p:pic>
    </p:spTree>
    <p:extLst>
      <p:ext uri="{BB962C8B-B14F-4D97-AF65-F5344CB8AC3E}">
        <p14:creationId xmlns:p14="http://schemas.microsoft.com/office/powerpoint/2010/main" val="1886285337"/>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BFF7E-5C18-4EF2-BFE1-2AC6FB89D1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E337FC-0B40-4BD6-8DBE-F8E3AE2043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FE48D-E828-47FF-B9F2-E7D012FE68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3E6AE7-774A-42D0-A361-170F0BD29A86}" type="datetimeFigureOut">
              <a:rPr lang="en-US" smtClean="0"/>
              <a:t>3/1/2018</a:t>
            </a:fld>
            <a:endParaRPr lang="en-US"/>
          </a:p>
        </p:txBody>
      </p:sp>
      <p:sp>
        <p:nvSpPr>
          <p:cNvPr id="5" name="Footer Placeholder 4">
            <a:extLst>
              <a:ext uri="{FF2B5EF4-FFF2-40B4-BE49-F238E27FC236}">
                <a16:creationId xmlns:a16="http://schemas.microsoft.com/office/drawing/2014/main" id="{98D3EB38-B815-40AB-B7CD-1DDE1E5A76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EB35C0-85E8-4F73-A81E-B12E2D17CA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19534-05AB-4839-BAEE-417EFFF296EC}" type="slidenum">
              <a:rPr lang="en-US" smtClean="0"/>
              <a:t>‹#›</a:t>
            </a:fld>
            <a:endParaRPr lang="en-US"/>
          </a:p>
        </p:txBody>
      </p:sp>
      <p:sp>
        <p:nvSpPr>
          <p:cNvPr id="7" name="Rectangle 6">
            <a:extLst>
              <a:ext uri="{FF2B5EF4-FFF2-40B4-BE49-F238E27FC236}">
                <a16:creationId xmlns:a16="http://schemas.microsoft.com/office/drawing/2014/main" id="{9A771E2C-4F66-4EAB-8BB5-225DA7C7409C}"/>
              </a:ext>
            </a:extLst>
          </p:cNvPr>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w PT BOBI-KNOCKOUT.eps">
            <a:extLst>
              <a:ext uri="{FF2B5EF4-FFF2-40B4-BE49-F238E27FC236}">
                <a16:creationId xmlns:a16="http://schemas.microsoft.com/office/drawing/2014/main" id="{EDF062E3-3C99-447F-994A-17404C9552F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80488" y="6409332"/>
            <a:ext cx="1676040" cy="383350"/>
          </a:xfrm>
          <a:prstGeom prst="rect">
            <a:avLst/>
          </a:prstGeom>
        </p:spPr>
      </p:pic>
    </p:spTree>
    <p:extLst>
      <p:ext uri="{BB962C8B-B14F-4D97-AF65-F5344CB8AC3E}">
        <p14:creationId xmlns:p14="http://schemas.microsoft.com/office/powerpoint/2010/main" val="7375442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51085"/>
            <a:ext cx="9144000" cy="62215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Autofit/>
          </a:bodyPr>
          <a:lstStyle/>
          <a:p>
            <a:r>
              <a:rPr lang="en-US" sz="3200" dirty="0"/>
              <a:t>R4: Completing the Picture of Traffic Injuries: Understanding Data Needs and Opportunities for Road Safety</a:t>
            </a:r>
          </a:p>
        </p:txBody>
      </p:sp>
      <p:pic>
        <p:nvPicPr>
          <p:cNvPr id="6" name="Picture 5"/>
          <p:cNvPicPr>
            <a:picLocks noChangeAspect="1"/>
          </p:cNvPicPr>
          <p:nvPr/>
        </p:nvPicPr>
        <p:blipFill>
          <a:blip r:embed="rId2"/>
          <a:stretch>
            <a:fillRect/>
          </a:stretch>
        </p:blipFill>
        <p:spPr>
          <a:xfrm>
            <a:off x="0" y="6324600"/>
            <a:ext cx="2468880" cy="548640"/>
          </a:xfrm>
          <a:prstGeom prst="rect">
            <a:avLst/>
          </a:prstGeom>
        </p:spPr>
      </p:pic>
      <p:pic>
        <p:nvPicPr>
          <p:cNvPr id="7" name="Picture 6"/>
          <p:cNvPicPr>
            <a:picLocks noChangeAspect="1"/>
          </p:cNvPicPr>
          <p:nvPr/>
        </p:nvPicPr>
        <p:blipFill>
          <a:blip r:embed="rId3"/>
          <a:stretch>
            <a:fillRect/>
          </a:stretch>
        </p:blipFill>
        <p:spPr>
          <a:xfrm>
            <a:off x="5266958" y="6324600"/>
            <a:ext cx="1997051" cy="548640"/>
          </a:xfrm>
          <a:prstGeom prst="rect">
            <a:avLst/>
          </a:prstGeom>
        </p:spPr>
      </p:pic>
      <p:pic>
        <p:nvPicPr>
          <p:cNvPr id="8" name="Picture 7"/>
          <p:cNvPicPr>
            <a:picLocks noChangeAspect="1"/>
          </p:cNvPicPr>
          <p:nvPr/>
        </p:nvPicPr>
        <p:blipFill>
          <a:blip r:embed="rId4"/>
          <a:stretch>
            <a:fillRect/>
          </a:stretch>
        </p:blipFill>
        <p:spPr>
          <a:xfrm>
            <a:off x="2973636" y="6309360"/>
            <a:ext cx="1788566" cy="548640"/>
          </a:xfrm>
          <a:prstGeom prst="rect">
            <a:avLst/>
          </a:prstGeom>
        </p:spPr>
      </p:pic>
      <p:pic>
        <p:nvPicPr>
          <p:cNvPr id="9" name="Picture 8"/>
          <p:cNvPicPr>
            <a:picLocks noChangeAspect="1"/>
          </p:cNvPicPr>
          <p:nvPr/>
        </p:nvPicPr>
        <p:blipFill>
          <a:blip r:embed="rId5"/>
          <a:stretch>
            <a:fillRect/>
          </a:stretch>
        </p:blipFill>
        <p:spPr>
          <a:xfrm>
            <a:off x="7661762" y="6315079"/>
            <a:ext cx="1375233" cy="54864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25437128"/>
              </p:ext>
            </p:extLst>
          </p:nvPr>
        </p:nvGraphicFramePr>
        <p:xfrm>
          <a:off x="131188" y="5740830"/>
          <a:ext cx="2206504" cy="362119"/>
        </p:xfrm>
        <a:graphic>
          <a:graphicData uri="http://schemas.openxmlformats.org/drawingml/2006/table">
            <a:tbl>
              <a:tblPr firstRow="1" firstCol="1" bandRow="1" bandCol="1"/>
              <a:tblGrid>
                <a:gridCol w="1088903">
                  <a:extLst>
                    <a:ext uri="{9D8B030D-6E8A-4147-A177-3AD203B41FA5}">
                      <a16:colId xmlns:a16="http://schemas.microsoft.com/office/drawing/2014/main" val="3965982312"/>
                    </a:ext>
                  </a:extLst>
                </a:gridCol>
                <a:gridCol w="1117601">
                  <a:extLst>
                    <a:ext uri="{9D8B030D-6E8A-4147-A177-3AD203B41FA5}">
                      <a16:colId xmlns:a16="http://schemas.microsoft.com/office/drawing/2014/main" val="3835888126"/>
                    </a:ext>
                  </a:extLst>
                </a:gridCol>
              </a:tblGrid>
              <a:tr h="362119">
                <a:tc>
                  <a:txBody>
                    <a:bodyPr/>
                    <a:lstStyle/>
                    <a:p>
                      <a:pPr marL="0" marR="0">
                        <a:lnSpc>
                          <a:spcPct val="110000"/>
                        </a:lnSpc>
                        <a:spcBef>
                          <a:spcPts val="0"/>
                        </a:spcBef>
                        <a:spcAft>
                          <a:spcPts val="0"/>
                        </a:spcAft>
                      </a:pPr>
                      <a:r>
                        <a:rPr lang="en-US" sz="1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Project Start Date:</a:t>
                      </a:r>
                      <a:endParaRPr lang="en-US" sz="1000" dirty="0">
                        <a:solidFill>
                          <a:srgbClr val="000000"/>
                        </a:solidFill>
                        <a:effectLst/>
                        <a:latin typeface="Georgia" panose="02040502050405020303" pitchFamily="18" charset="0"/>
                        <a:ea typeface="MS Mincho" panose="02020609040205080304" pitchFamily="49" charset="-128"/>
                        <a:cs typeface="Times New Roman" panose="02020603050405020304" pitchFamily="18" charset="0"/>
                      </a:endParaRPr>
                    </a:p>
                    <a:p>
                      <a:pPr marL="0" marR="0">
                        <a:lnSpc>
                          <a:spcPct val="110000"/>
                        </a:lnSpc>
                        <a:spcBef>
                          <a:spcPts val="0"/>
                        </a:spcBef>
                        <a:spcAft>
                          <a:spcPts val="0"/>
                        </a:spcAft>
                      </a:pPr>
                      <a:r>
                        <a:rPr lang="en-US" sz="1000" dirty="0">
                          <a:solidFill>
                            <a:srgbClr val="1F3864"/>
                          </a:solidFill>
                          <a:effectLst/>
                          <a:latin typeface="Calibri" panose="020F0502020204030204" pitchFamily="34" charset="0"/>
                          <a:ea typeface="MS Mincho" panose="02020609040205080304" pitchFamily="49" charset="-128"/>
                          <a:cs typeface="Times New Roman" panose="02020603050405020304" pitchFamily="18" charset="0"/>
                        </a:rPr>
                        <a:t>2017-03-01</a:t>
                      </a:r>
                      <a:endParaRPr lang="en-US" sz="1000" dirty="0">
                        <a:solidFill>
                          <a:srgbClr val="000000"/>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0000"/>
                        </a:lnSpc>
                        <a:spcBef>
                          <a:spcPts val="0"/>
                        </a:spcBef>
                        <a:spcAft>
                          <a:spcPts val="0"/>
                        </a:spcAft>
                      </a:pPr>
                      <a:r>
                        <a:rPr lang="en-US" sz="1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Project End Date:</a:t>
                      </a:r>
                      <a:endParaRPr lang="en-US" sz="1000" dirty="0">
                        <a:solidFill>
                          <a:srgbClr val="000000"/>
                        </a:solidFill>
                        <a:effectLst/>
                        <a:latin typeface="Georgia" panose="02040502050405020303" pitchFamily="18" charset="0"/>
                        <a:ea typeface="MS Mincho" panose="02020609040205080304" pitchFamily="49" charset="-128"/>
                        <a:cs typeface="Times New Roman" panose="02020603050405020304" pitchFamily="18" charset="0"/>
                      </a:endParaRPr>
                    </a:p>
                    <a:p>
                      <a:pPr marL="0" marR="0">
                        <a:lnSpc>
                          <a:spcPct val="110000"/>
                        </a:lnSpc>
                        <a:spcBef>
                          <a:spcPts val="0"/>
                        </a:spcBef>
                        <a:spcAft>
                          <a:spcPts val="0"/>
                        </a:spcAft>
                      </a:pPr>
                      <a:r>
                        <a:rPr lang="en-US" sz="1000" dirty="0">
                          <a:solidFill>
                            <a:srgbClr val="1F3864"/>
                          </a:solidFill>
                          <a:effectLst/>
                          <a:latin typeface="Calibri" panose="020F0502020204030204" pitchFamily="34" charset="0"/>
                          <a:ea typeface="MS Mincho" panose="02020609040205080304" pitchFamily="49" charset="-128"/>
                          <a:cs typeface="Times New Roman" panose="02020603050405020304" pitchFamily="18" charset="0"/>
                        </a:rPr>
                        <a:t>2018-02-28</a:t>
                      </a:r>
                      <a:endParaRPr lang="en-US" sz="1000" dirty="0">
                        <a:solidFill>
                          <a:srgbClr val="000000"/>
                        </a:solidFill>
                        <a:effectLst/>
                        <a:latin typeface="Georgia" panose="02040502050405020303" pitchFamily="18" charset="0"/>
                        <a:ea typeface="MS Mincho" panose="02020609040205080304" pitchFamily="49"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6577470"/>
                  </a:ext>
                </a:extLst>
              </a:tr>
            </a:tbl>
          </a:graphicData>
        </a:graphic>
      </p:graphicFrame>
    </p:spTree>
    <p:extLst>
      <p:ext uri="{BB962C8B-B14F-4D97-AF65-F5344CB8AC3E}">
        <p14:creationId xmlns:p14="http://schemas.microsoft.com/office/powerpoint/2010/main" val="18295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Descriptions</a:t>
            </a:r>
          </a:p>
        </p:txBody>
      </p:sp>
      <p:sp>
        <p:nvSpPr>
          <p:cNvPr id="4" name="Content Placeholder 3"/>
          <p:cNvSpPr>
            <a:spLocks noGrp="1"/>
          </p:cNvSpPr>
          <p:nvPr>
            <p:ph idx="1"/>
          </p:nvPr>
        </p:nvSpPr>
        <p:spPr>
          <a:xfrm>
            <a:off x="330741" y="1468466"/>
            <a:ext cx="8083685" cy="4525963"/>
          </a:xfrm>
        </p:spPr>
        <p:txBody>
          <a:bodyPr>
            <a:normAutofit/>
          </a:bodyPr>
          <a:lstStyle/>
          <a:p>
            <a:endParaRPr lang="en-AU" dirty="0"/>
          </a:p>
          <a:p>
            <a:pPr lvl="1"/>
            <a:r>
              <a:rPr lang="en-AU" dirty="0"/>
              <a:t>Each dataset will be outlined in report</a:t>
            </a:r>
          </a:p>
          <a:p>
            <a:pPr lvl="2"/>
            <a:r>
              <a:rPr lang="en-AU" sz="2000" dirty="0"/>
              <a:t>Access (PII)</a:t>
            </a:r>
          </a:p>
          <a:p>
            <a:pPr lvl="2"/>
            <a:r>
              <a:rPr lang="en-AU" sz="2000" dirty="0"/>
              <a:t>National Standards and State Consistency</a:t>
            </a:r>
          </a:p>
          <a:p>
            <a:pPr lvl="2"/>
            <a:r>
              <a:rPr lang="en-AU" sz="2000" dirty="0"/>
              <a:t>Variables types in database</a:t>
            </a:r>
          </a:p>
          <a:p>
            <a:pPr lvl="2"/>
            <a:r>
              <a:rPr lang="en-AU" sz="2000" dirty="0"/>
              <a:t>Linking Methods</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46005416"/>
              </p:ext>
            </p:extLst>
          </p:nvPr>
        </p:nvGraphicFramePr>
        <p:xfrm>
          <a:off x="1381760" y="4361779"/>
          <a:ext cx="6380480" cy="1281430"/>
        </p:xfrm>
        <a:graphic>
          <a:graphicData uri="http://schemas.openxmlformats.org/drawingml/2006/table">
            <a:tbl>
              <a:tblPr firstRow="1" firstCol="1" bandRow="1">
                <a:tableStyleId>{5C22544A-7EE6-4342-B048-85BDC9FD1C3A}</a:tableStyleId>
              </a:tblPr>
              <a:tblGrid>
                <a:gridCol w="573500">
                  <a:extLst>
                    <a:ext uri="{9D8B030D-6E8A-4147-A177-3AD203B41FA5}">
                      <a16:colId xmlns:a16="http://schemas.microsoft.com/office/drawing/2014/main" val="20000"/>
                    </a:ext>
                  </a:extLst>
                </a:gridCol>
                <a:gridCol w="483140">
                  <a:extLst>
                    <a:ext uri="{9D8B030D-6E8A-4147-A177-3AD203B41FA5}">
                      <a16:colId xmlns:a16="http://schemas.microsoft.com/office/drawing/2014/main" val="20001"/>
                    </a:ext>
                  </a:extLst>
                </a:gridCol>
                <a:gridCol w="528320">
                  <a:extLst>
                    <a:ext uri="{9D8B030D-6E8A-4147-A177-3AD203B41FA5}">
                      <a16:colId xmlns:a16="http://schemas.microsoft.com/office/drawing/2014/main" val="20002"/>
                    </a:ext>
                  </a:extLst>
                </a:gridCol>
                <a:gridCol w="528320">
                  <a:extLst>
                    <a:ext uri="{9D8B030D-6E8A-4147-A177-3AD203B41FA5}">
                      <a16:colId xmlns:a16="http://schemas.microsoft.com/office/drawing/2014/main" val="20003"/>
                    </a:ext>
                  </a:extLst>
                </a:gridCol>
                <a:gridCol w="528320">
                  <a:extLst>
                    <a:ext uri="{9D8B030D-6E8A-4147-A177-3AD203B41FA5}">
                      <a16:colId xmlns:a16="http://schemas.microsoft.com/office/drawing/2014/main" val="20004"/>
                    </a:ext>
                  </a:extLst>
                </a:gridCol>
                <a:gridCol w="528320">
                  <a:extLst>
                    <a:ext uri="{9D8B030D-6E8A-4147-A177-3AD203B41FA5}">
                      <a16:colId xmlns:a16="http://schemas.microsoft.com/office/drawing/2014/main" val="20005"/>
                    </a:ext>
                  </a:extLst>
                </a:gridCol>
                <a:gridCol w="528320">
                  <a:extLst>
                    <a:ext uri="{9D8B030D-6E8A-4147-A177-3AD203B41FA5}">
                      <a16:colId xmlns:a16="http://schemas.microsoft.com/office/drawing/2014/main" val="20006"/>
                    </a:ext>
                  </a:extLst>
                </a:gridCol>
                <a:gridCol w="528320">
                  <a:extLst>
                    <a:ext uri="{9D8B030D-6E8A-4147-A177-3AD203B41FA5}">
                      <a16:colId xmlns:a16="http://schemas.microsoft.com/office/drawing/2014/main" val="20007"/>
                    </a:ext>
                  </a:extLst>
                </a:gridCol>
                <a:gridCol w="52832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28320">
                  <a:extLst>
                    <a:ext uri="{9D8B030D-6E8A-4147-A177-3AD203B41FA5}">
                      <a16:colId xmlns:a16="http://schemas.microsoft.com/office/drawing/2014/main" val="20011"/>
                    </a:ext>
                  </a:extLst>
                </a:gridCol>
              </a:tblGrid>
              <a:tr h="0">
                <a:tc rowSpan="2">
                  <a:txBody>
                    <a:bodyPr/>
                    <a:lstStyle/>
                    <a:p>
                      <a:pPr algn="ctr">
                        <a:lnSpc>
                          <a:spcPct val="107000"/>
                        </a:lnSpc>
                        <a:spcAft>
                          <a:spcPts val="0"/>
                        </a:spcAft>
                      </a:pPr>
                      <a:r>
                        <a:rPr lang="en-US" sz="800" dirty="0">
                          <a:effectLst/>
                        </a:rPr>
                        <a:t>Master Database</a:t>
                      </a:r>
                      <a:endParaRPr lang="en-AU" sz="1100" dirty="0">
                        <a:effectLst/>
                        <a:latin typeface="Calibri"/>
                        <a:ea typeface="Calibri"/>
                        <a:cs typeface="Arial"/>
                      </a:endParaRPr>
                    </a:p>
                  </a:txBody>
                  <a:tcPr marL="68580" marR="68580" marT="0" marB="0" anchor="ctr"/>
                </a:tc>
                <a:tc gridSpan="11">
                  <a:txBody>
                    <a:bodyPr/>
                    <a:lstStyle/>
                    <a:p>
                      <a:pPr algn="ctr">
                        <a:lnSpc>
                          <a:spcPct val="107000"/>
                        </a:lnSpc>
                        <a:spcAft>
                          <a:spcPts val="0"/>
                        </a:spcAft>
                      </a:pPr>
                      <a:r>
                        <a:rPr lang="en-US" sz="800" dirty="0">
                          <a:effectLst/>
                        </a:rPr>
                        <a:t>Secondary Database</a:t>
                      </a:r>
                      <a:endParaRPr lang="en-AU" sz="1100" dirty="0">
                        <a:effectLst/>
                        <a:latin typeface="Calibri"/>
                        <a:ea typeface="Calibri"/>
                        <a:cs typeface="Arial"/>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0">
                <a:tc vMerge="1">
                  <a:txBody>
                    <a:bodyPr/>
                    <a:lstStyle/>
                    <a:p>
                      <a:endParaRPr lang="en-AU"/>
                    </a:p>
                  </a:txBody>
                  <a:tcPr/>
                </a:tc>
                <a:tc>
                  <a:txBody>
                    <a:bodyPr/>
                    <a:lstStyle/>
                    <a:p>
                      <a:pPr algn="ctr">
                        <a:lnSpc>
                          <a:spcPct val="107000"/>
                        </a:lnSpc>
                        <a:spcAft>
                          <a:spcPts val="0"/>
                        </a:spcAft>
                      </a:pPr>
                      <a:r>
                        <a:rPr lang="en-US" sz="800" dirty="0">
                          <a:effectLst/>
                        </a:rPr>
                        <a:t>Police Crash (C)</a:t>
                      </a:r>
                      <a:endParaRPr lang="en-AU"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800" dirty="0">
                          <a:effectLst/>
                        </a:rPr>
                        <a:t>Near miss records (N)</a:t>
                      </a:r>
                      <a:endParaRPr lang="en-AU"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800" dirty="0">
                          <a:effectLst/>
                        </a:rPr>
                        <a:t>emerging probe data (P)</a:t>
                      </a:r>
                      <a:endParaRPr lang="en-AU"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800" dirty="0">
                          <a:effectLst/>
                        </a:rPr>
                        <a:t>DMV (D)</a:t>
                      </a:r>
                      <a:endParaRPr lang="en-AU"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800" dirty="0">
                          <a:effectLst/>
                        </a:rPr>
                        <a:t>Transport Infrastructure (T)</a:t>
                      </a:r>
                      <a:endParaRPr lang="en-AU"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800" dirty="0">
                          <a:effectLst/>
                        </a:rPr>
                        <a:t>land use (L)</a:t>
                      </a:r>
                      <a:endParaRPr lang="en-AU"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800" dirty="0">
                          <a:effectLst/>
                        </a:rPr>
                        <a:t>Census/ TAZ (N)</a:t>
                      </a:r>
                      <a:endParaRPr lang="en-AU"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800">
                          <a:effectLst/>
                        </a:rPr>
                        <a:t>HDDS (X)</a:t>
                      </a:r>
                      <a:endParaRPr lang="en-AU" sz="1100">
                        <a:effectLst/>
                        <a:latin typeface="Calibri"/>
                        <a:ea typeface="Calibri"/>
                        <a:cs typeface="Arial"/>
                      </a:endParaRPr>
                    </a:p>
                  </a:txBody>
                  <a:tcPr marL="68580" marR="68580" marT="0" marB="0"/>
                </a:tc>
                <a:tc>
                  <a:txBody>
                    <a:bodyPr/>
                    <a:lstStyle/>
                    <a:p>
                      <a:pPr algn="ctr">
                        <a:lnSpc>
                          <a:spcPct val="107000"/>
                        </a:lnSpc>
                        <a:spcAft>
                          <a:spcPts val="0"/>
                        </a:spcAft>
                      </a:pPr>
                      <a:r>
                        <a:rPr lang="en-US" sz="800">
                          <a:effectLst/>
                        </a:rPr>
                        <a:t>Emergency Dept. (E)</a:t>
                      </a:r>
                      <a:endParaRPr lang="en-AU" sz="1100">
                        <a:effectLst/>
                        <a:latin typeface="Calibri"/>
                        <a:ea typeface="Calibri"/>
                        <a:cs typeface="Arial"/>
                      </a:endParaRPr>
                    </a:p>
                  </a:txBody>
                  <a:tcPr marL="68580" marR="68580" marT="0" marB="0"/>
                </a:tc>
                <a:tc>
                  <a:txBody>
                    <a:bodyPr/>
                    <a:lstStyle/>
                    <a:p>
                      <a:pPr algn="ctr">
                        <a:lnSpc>
                          <a:spcPct val="107000"/>
                        </a:lnSpc>
                        <a:spcAft>
                          <a:spcPts val="0"/>
                        </a:spcAft>
                      </a:pPr>
                      <a:r>
                        <a:rPr lang="en-US" sz="800">
                          <a:effectLst/>
                        </a:rPr>
                        <a:t>Death (F)</a:t>
                      </a:r>
                      <a:endParaRPr lang="en-AU" sz="1100">
                        <a:effectLst/>
                        <a:latin typeface="Calibri"/>
                        <a:ea typeface="Calibri"/>
                        <a:cs typeface="Arial"/>
                      </a:endParaRPr>
                    </a:p>
                  </a:txBody>
                  <a:tcPr marL="68580" marR="68580" marT="0" marB="0"/>
                </a:tc>
                <a:tc>
                  <a:txBody>
                    <a:bodyPr/>
                    <a:lstStyle/>
                    <a:p>
                      <a:pPr algn="ctr">
                        <a:lnSpc>
                          <a:spcPct val="107000"/>
                        </a:lnSpc>
                        <a:spcAft>
                          <a:spcPts val="0"/>
                        </a:spcAft>
                      </a:pPr>
                      <a:r>
                        <a:rPr lang="en-US" sz="800" dirty="0">
                          <a:effectLst/>
                        </a:rPr>
                        <a:t>EMS (M)</a:t>
                      </a:r>
                      <a:endParaRPr lang="en-AU"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0"/>
                        </a:spcAft>
                      </a:pPr>
                      <a:r>
                        <a:rPr lang="en-US" sz="800" dirty="0">
                          <a:effectLst/>
                        </a:rPr>
                        <a:t>Police Crash (C)</a:t>
                      </a:r>
                      <a:endParaRPr lang="en-AU" sz="1100" dirty="0">
                        <a:effectLst/>
                        <a:latin typeface="Calibri"/>
                        <a:ea typeface="Calibri"/>
                        <a:cs typeface="Arial"/>
                      </a:endParaRPr>
                    </a:p>
                  </a:txBody>
                  <a:tcPr marL="68580" marR="68580" marT="0" marB="0" anchor="b"/>
                </a:tc>
                <a:tc>
                  <a:txBody>
                    <a:bodyPr/>
                    <a:lstStyle/>
                    <a:p>
                      <a:pPr algn="ctr">
                        <a:lnSpc>
                          <a:spcPct val="107000"/>
                        </a:lnSpc>
                        <a:spcAft>
                          <a:spcPts val="0"/>
                        </a:spcAft>
                      </a:pPr>
                      <a:r>
                        <a:rPr lang="en-US" sz="800">
                          <a:effectLst/>
                        </a:rPr>
                        <a:t>0</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 </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S</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dirty="0">
                          <a:effectLst/>
                        </a:rPr>
                        <a:t>U</a:t>
                      </a:r>
                      <a:endParaRPr lang="en-AU" sz="11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S</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S</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dirty="0">
                          <a:effectLst/>
                        </a:rPr>
                        <a:t>S</a:t>
                      </a:r>
                      <a:endParaRPr lang="en-AU" sz="11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dirty="0">
                          <a:effectLst/>
                        </a:rPr>
                        <a:t>PU </a:t>
                      </a:r>
                      <a:endParaRPr lang="en-AU" sz="11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dirty="0">
                          <a:effectLst/>
                        </a:rPr>
                        <a:t>P U</a:t>
                      </a:r>
                      <a:endParaRPr lang="en-AU" sz="11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U P</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P U</a:t>
                      </a:r>
                      <a:endParaRPr lang="en-AU" sz="110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0">
                <a:tc>
                  <a:txBody>
                    <a:bodyPr/>
                    <a:lstStyle/>
                    <a:p>
                      <a:pPr>
                        <a:lnSpc>
                          <a:spcPct val="107000"/>
                        </a:lnSpc>
                        <a:spcAft>
                          <a:spcPts val="0"/>
                        </a:spcAft>
                      </a:pPr>
                      <a:r>
                        <a:rPr lang="en-US" sz="800">
                          <a:effectLst/>
                        </a:rPr>
                        <a:t>Linking code</a:t>
                      </a:r>
                      <a:br>
                        <a:rPr lang="en-US" sz="800">
                          <a:effectLst/>
                        </a:rPr>
                      </a:br>
                      <a:r>
                        <a:rPr lang="en-US" sz="800">
                          <a:effectLst/>
                        </a:rPr>
                        <a:t>name</a:t>
                      </a:r>
                      <a:endParaRPr lang="en-AU" sz="1100">
                        <a:effectLst/>
                        <a:latin typeface="Calibri"/>
                        <a:ea typeface="Calibri"/>
                        <a:cs typeface="Arial"/>
                      </a:endParaRPr>
                    </a:p>
                  </a:txBody>
                  <a:tcPr marL="68580" marR="68580" marT="0" marB="0" anchor="b"/>
                </a:tc>
                <a:tc>
                  <a:txBody>
                    <a:bodyPr/>
                    <a:lstStyle/>
                    <a:p>
                      <a:pPr algn="ctr">
                        <a:lnSpc>
                          <a:spcPct val="107000"/>
                        </a:lnSpc>
                        <a:spcAft>
                          <a:spcPts val="0"/>
                        </a:spcAft>
                      </a:pPr>
                      <a:r>
                        <a:rPr lang="en-US" sz="800">
                          <a:effectLst/>
                        </a:rPr>
                        <a:t> </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 </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13CPS</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12CDU</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11CTS</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10CLS</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09CNS</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a:effectLst/>
                        </a:rPr>
                        <a:t>01CXU</a:t>
                      </a:r>
                      <a:endParaRPr lang="en-AU" sz="1100">
                        <a:effectLst/>
                      </a:endParaRPr>
                    </a:p>
                    <a:p>
                      <a:pPr algn="ctr">
                        <a:lnSpc>
                          <a:spcPct val="107000"/>
                        </a:lnSpc>
                        <a:spcAft>
                          <a:spcPts val="0"/>
                        </a:spcAft>
                      </a:pPr>
                      <a:r>
                        <a:rPr lang="en-US" sz="800">
                          <a:effectLst/>
                        </a:rPr>
                        <a:t>02CXP</a:t>
                      </a:r>
                      <a:endParaRPr lang="en-AU"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dirty="0">
                          <a:effectLst/>
                        </a:rPr>
                        <a:t>03CEU</a:t>
                      </a:r>
                      <a:endParaRPr lang="en-AU" sz="1100" dirty="0">
                        <a:effectLst/>
                      </a:endParaRPr>
                    </a:p>
                    <a:p>
                      <a:pPr algn="ctr">
                        <a:lnSpc>
                          <a:spcPct val="107000"/>
                        </a:lnSpc>
                        <a:spcAft>
                          <a:spcPts val="0"/>
                        </a:spcAft>
                      </a:pPr>
                      <a:r>
                        <a:rPr lang="en-US" sz="800" dirty="0">
                          <a:effectLst/>
                        </a:rPr>
                        <a:t>04CEP</a:t>
                      </a:r>
                      <a:endParaRPr lang="en-AU" sz="11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dirty="0">
                          <a:effectLst/>
                        </a:rPr>
                        <a:t>05CFU</a:t>
                      </a:r>
                      <a:endParaRPr lang="en-AU" sz="1100" dirty="0">
                        <a:effectLst/>
                      </a:endParaRPr>
                    </a:p>
                    <a:p>
                      <a:pPr algn="ctr">
                        <a:lnSpc>
                          <a:spcPct val="107000"/>
                        </a:lnSpc>
                        <a:spcAft>
                          <a:spcPts val="0"/>
                        </a:spcAft>
                      </a:pPr>
                      <a:r>
                        <a:rPr lang="en-US" sz="800" dirty="0">
                          <a:effectLst/>
                        </a:rPr>
                        <a:t>06CFP</a:t>
                      </a:r>
                      <a:endParaRPr lang="en-AU" sz="11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800" dirty="0">
                          <a:effectLst/>
                        </a:rPr>
                        <a:t>07CMU</a:t>
                      </a:r>
                      <a:endParaRPr lang="en-AU" sz="1100" dirty="0">
                        <a:effectLst/>
                      </a:endParaRPr>
                    </a:p>
                    <a:p>
                      <a:pPr algn="ctr">
                        <a:lnSpc>
                          <a:spcPct val="107000"/>
                        </a:lnSpc>
                        <a:spcAft>
                          <a:spcPts val="0"/>
                        </a:spcAft>
                      </a:pPr>
                      <a:r>
                        <a:rPr lang="en-US" sz="800" dirty="0">
                          <a:effectLst/>
                        </a:rPr>
                        <a:t>08CMP</a:t>
                      </a:r>
                      <a:endParaRPr lang="en-AU" sz="1100"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822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Studies</a:t>
            </a:r>
          </a:p>
        </p:txBody>
      </p:sp>
      <p:sp>
        <p:nvSpPr>
          <p:cNvPr id="3" name="Content Placeholder 2"/>
          <p:cNvSpPr>
            <a:spLocks noGrp="1"/>
          </p:cNvSpPr>
          <p:nvPr>
            <p:ph idx="1"/>
          </p:nvPr>
        </p:nvSpPr>
        <p:spPr>
          <a:xfrm>
            <a:off x="457200" y="1600200"/>
            <a:ext cx="7807911" cy="4525963"/>
          </a:xfrm>
        </p:spPr>
        <p:txBody>
          <a:bodyPr>
            <a:normAutofit/>
          </a:bodyPr>
          <a:lstStyle/>
          <a:p>
            <a:pPr>
              <a:buFont typeface="Arial" panose="020B0604020202020204" pitchFamily="34" charset="0"/>
              <a:buChar char="•"/>
            </a:pPr>
            <a:r>
              <a:rPr lang="en-US" sz="2400" dirty="0"/>
              <a:t>Case Study 1: Underreporting Bike/Ped </a:t>
            </a:r>
          </a:p>
          <a:p>
            <a:pPr>
              <a:buFont typeface="Arial" panose="020B0604020202020204" pitchFamily="34" charset="0"/>
              <a:buChar char="•"/>
            </a:pPr>
            <a:r>
              <a:rPr lang="en-US" sz="2400" dirty="0"/>
              <a:t>Case Study 2: EMS Response Time</a:t>
            </a:r>
          </a:p>
          <a:p>
            <a:pPr>
              <a:buFont typeface="Arial" panose="020B0604020202020204" pitchFamily="34" charset="0"/>
              <a:buChar char="•"/>
            </a:pPr>
            <a:r>
              <a:rPr lang="en-US" sz="2400" dirty="0"/>
              <a:t>Case Study 4: Aggregate Crash Prediction Model</a:t>
            </a:r>
          </a:p>
          <a:p>
            <a:r>
              <a:rPr lang="en-US" sz="2400" dirty="0"/>
              <a:t>Case Study 3: Accessibility Measures and Safety</a:t>
            </a:r>
          </a:p>
          <a:p>
            <a:pPr>
              <a:buFont typeface="Arial" panose="020B0604020202020204" pitchFamily="34" charset="0"/>
              <a:buChar char="•"/>
            </a:pPr>
            <a:r>
              <a:rPr lang="en-US" sz="2400" dirty="0"/>
              <a:t>Case Study 5: Seat Belt Use</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11</a:t>
            </a:fld>
            <a:endParaRPr lang="en-US" dirty="0"/>
          </a:p>
        </p:txBody>
      </p:sp>
    </p:spTree>
    <p:extLst>
      <p:ext uri="{BB962C8B-B14F-4D97-AF65-F5344CB8AC3E}">
        <p14:creationId xmlns:p14="http://schemas.microsoft.com/office/powerpoint/2010/main" val="399642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Complete Picture – UC Berkeley Component</a:t>
            </a:r>
          </a:p>
        </p:txBody>
      </p:sp>
      <p:sp>
        <p:nvSpPr>
          <p:cNvPr id="3" name="Content Placeholder 2"/>
          <p:cNvSpPr>
            <a:spLocks noGrp="1"/>
          </p:cNvSpPr>
          <p:nvPr>
            <p:ph idx="1"/>
          </p:nvPr>
        </p:nvSpPr>
        <p:spPr/>
        <p:txBody>
          <a:bodyPr>
            <a:normAutofit/>
          </a:bodyPr>
          <a:lstStyle/>
          <a:p>
            <a:r>
              <a:rPr lang="en-US" dirty="0"/>
              <a:t>Builds on existing effort to perform road safety research that explores core safety issues.  This project addresses post-crash issues by considering EMS, ED, and hospital data.</a:t>
            </a:r>
          </a:p>
          <a:p>
            <a:r>
              <a:rPr lang="en-US" dirty="0"/>
              <a:t>The project will support the development of data sets, i.e., linked crash and medical data, which are designed to (</a:t>
            </a:r>
            <a:r>
              <a:rPr lang="en-US" dirty="0" err="1"/>
              <a:t>i</a:t>
            </a:r>
            <a:r>
              <a:rPr lang="en-US" dirty="0"/>
              <a:t>) clarify the true burden of pedestrian and bicyclist injury (Case 1) and (ii) improve post-crash management of injury (Case 2).</a:t>
            </a:r>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12</a:t>
            </a:fld>
            <a:endParaRPr lang="en-US" dirty="0"/>
          </a:p>
        </p:txBody>
      </p:sp>
    </p:spTree>
    <p:extLst>
      <p:ext uri="{BB962C8B-B14F-4D97-AF65-F5344CB8AC3E}">
        <p14:creationId xmlns:p14="http://schemas.microsoft.com/office/powerpoint/2010/main" val="220626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STUDY 1</a:t>
            </a:r>
            <a:br>
              <a:rPr lang="en-US" dirty="0"/>
            </a:br>
            <a:br>
              <a:rPr lang="en-US" sz="2000" b="1" dirty="0"/>
            </a:br>
            <a:r>
              <a:rPr lang="en-US" sz="2000" b="1" dirty="0"/>
              <a:t>Linking Crash and Post-Crash Data to Get a “Complete Picture” of Pedestrian/Bicyclist Injury</a:t>
            </a:r>
            <a:endParaRPr lang="en-US" sz="2000" dirty="0"/>
          </a:p>
        </p:txBody>
      </p:sp>
      <p:sp>
        <p:nvSpPr>
          <p:cNvPr id="3" name="Content Placeholder 2"/>
          <p:cNvSpPr>
            <a:spLocks noGrp="1"/>
          </p:cNvSpPr>
          <p:nvPr>
            <p:ph idx="1"/>
          </p:nvPr>
        </p:nvSpPr>
        <p:spPr/>
        <p:txBody>
          <a:bodyPr>
            <a:normAutofit/>
          </a:bodyPr>
          <a:lstStyle/>
          <a:p>
            <a:r>
              <a:rPr lang="en-US" dirty="0"/>
              <a:t>Rationale:</a:t>
            </a:r>
          </a:p>
          <a:p>
            <a:endParaRPr lang="en-US" dirty="0"/>
          </a:p>
          <a:p>
            <a:r>
              <a:rPr lang="en-US" dirty="0"/>
              <a:t>Crash reports submitted by police are primary sources of data to assess pedestrian and bicyclist injury and to develop countermeasures.</a:t>
            </a:r>
          </a:p>
          <a:p>
            <a:endParaRPr lang="en-US" dirty="0"/>
          </a:p>
          <a:p>
            <a:r>
              <a:rPr lang="en-US" dirty="0"/>
              <a:t>A number of studies have identified pedestrian and bicyclist injuries that are not recorded in police reports.  </a:t>
            </a:r>
          </a:p>
          <a:p>
            <a:endParaRPr lang="en-US" dirty="0"/>
          </a:p>
          <a:p>
            <a:r>
              <a:rPr lang="en-US" dirty="0"/>
              <a:t>Linking police reported and medical data can provide a more “complete picture” of pedestrian and bicyclist injury</a:t>
            </a:r>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13</a:t>
            </a:fld>
            <a:endParaRPr lang="en-US" dirty="0"/>
          </a:p>
        </p:txBody>
      </p:sp>
    </p:spTree>
    <p:extLst>
      <p:ext uri="{BB962C8B-B14F-4D97-AF65-F5344CB8AC3E}">
        <p14:creationId xmlns:p14="http://schemas.microsoft.com/office/powerpoint/2010/main" val="33817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STUDY 1</a:t>
            </a:r>
            <a:br>
              <a:rPr lang="en-US" dirty="0"/>
            </a:br>
            <a:br>
              <a:rPr lang="en-US" sz="2000" b="1" dirty="0"/>
            </a:br>
            <a:r>
              <a:rPr lang="en-US" sz="2000" b="1" dirty="0"/>
              <a:t>Linking Crash and Post-Crash Data to Get a “Complete Picture” of Pedestrian/Bicyclist Injury</a:t>
            </a:r>
          </a:p>
        </p:txBody>
      </p:sp>
      <p:sp>
        <p:nvSpPr>
          <p:cNvPr id="3" name="Content Placeholder 2"/>
          <p:cNvSpPr>
            <a:spLocks noGrp="1"/>
          </p:cNvSpPr>
          <p:nvPr>
            <p:ph idx="1"/>
          </p:nvPr>
        </p:nvSpPr>
        <p:spPr/>
        <p:txBody>
          <a:bodyPr>
            <a:normAutofit/>
          </a:bodyPr>
          <a:lstStyle/>
          <a:p>
            <a:r>
              <a:rPr lang="en-US"/>
              <a:t>Year 1 Activity</a:t>
            </a:r>
          </a:p>
          <a:p>
            <a:endParaRPr lang="en-US"/>
          </a:p>
          <a:p>
            <a:r>
              <a:rPr lang="en-US"/>
              <a:t>Literature review and bibliographic summary of previous articles/reports linking police reported pedestrian/bicyclist injury and medical data describing pedestrian/bicyclist injury</a:t>
            </a:r>
          </a:p>
          <a:p>
            <a:endParaRPr lang="en-US"/>
          </a:p>
          <a:p>
            <a:r>
              <a:rPr lang="en-US"/>
              <a:t>Critical review of this literature focusing on findings and methodological issues and solutions related to matching procedures.</a:t>
            </a:r>
            <a:endParaRPr lang="en-US" dirty="0"/>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14</a:t>
            </a:fld>
            <a:endParaRPr lang="en-US" dirty="0"/>
          </a:p>
        </p:txBody>
      </p:sp>
    </p:spTree>
    <p:extLst>
      <p:ext uri="{BB962C8B-B14F-4D97-AF65-F5344CB8AC3E}">
        <p14:creationId xmlns:p14="http://schemas.microsoft.com/office/powerpoint/2010/main" val="28324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460499"/>
          </a:xfrm>
        </p:spPr>
        <p:txBody>
          <a:bodyPr>
            <a:noAutofit/>
          </a:bodyPr>
          <a:lstStyle/>
          <a:p>
            <a:r>
              <a:rPr lang="en-US" dirty="0"/>
              <a:t>CASE STUDY 2</a:t>
            </a:r>
            <a:br>
              <a:rPr lang="en-US" sz="2000" b="1" dirty="0"/>
            </a:br>
            <a:r>
              <a:rPr lang="en-US" sz="2000" b="1" dirty="0"/>
              <a:t>Develop measures of EMS response times (time from crash to dispatch, time from dispatch to arrival of EMS crew, time on site, time to ED, etc.) as a function of rural versus urban, cell phone coverage, trauma center location, etc.</a:t>
            </a:r>
          </a:p>
        </p:txBody>
      </p:sp>
      <p:sp>
        <p:nvSpPr>
          <p:cNvPr id="3" name="Content Placeholder 2"/>
          <p:cNvSpPr>
            <a:spLocks noGrp="1"/>
          </p:cNvSpPr>
          <p:nvPr>
            <p:ph idx="1"/>
          </p:nvPr>
        </p:nvSpPr>
        <p:spPr>
          <a:xfrm>
            <a:off x="628650" y="2349062"/>
            <a:ext cx="7886700" cy="3827900"/>
          </a:xfrm>
        </p:spPr>
        <p:txBody>
          <a:bodyPr>
            <a:normAutofit lnSpcReduction="10000"/>
          </a:bodyPr>
          <a:lstStyle/>
          <a:p>
            <a:r>
              <a:rPr lang="en-US"/>
              <a:t>EMS </a:t>
            </a:r>
            <a:r>
              <a:rPr lang="en-US" dirty="0"/>
              <a:t>response time has been identified in some studies as a factor influencing degree of injury and probably of fatality.</a:t>
            </a:r>
          </a:p>
          <a:p>
            <a:endParaRPr lang="en-US" dirty="0"/>
          </a:p>
          <a:p>
            <a:r>
              <a:rPr lang="en-US" dirty="0"/>
              <a:t>A review of distances between crashes in California and the nearest trauma center/ER indicates potential times of up to three hours.</a:t>
            </a:r>
          </a:p>
          <a:p>
            <a:endParaRPr lang="en-US" dirty="0"/>
          </a:p>
          <a:p>
            <a:r>
              <a:rPr lang="en-US" dirty="0"/>
              <a:t>There is a least anecdotal evidence of even longer times bases on communication and other issues.</a:t>
            </a:r>
          </a:p>
          <a:p>
            <a:endParaRPr lang="en-US" dirty="0"/>
          </a:p>
          <a:p>
            <a:r>
              <a:rPr lang="en-US" dirty="0"/>
              <a:t>There is a need to document actual response times as a function of distance and other factors.</a:t>
            </a:r>
          </a:p>
          <a:p>
            <a:endParaRPr lang="en-US" dirty="0"/>
          </a:p>
          <a:p>
            <a:endParaRPr lang="en-US" dirty="0"/>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15</a:t>
            </a:fld>
            <a:endParaRPr lang="en-US" dirty="0"/>
          </a:p>
        </p:txBody>
      </p:sp>
    </p:spTree>
    <p:extLst>
      <p:ext uri="{BB962C8B-B14F-4D97-AF65-F5344CB8AC3E}">
        <p14:creationId xmlns:p14="http://schemas.microsoft.com/office/powerpoint/2010/main" val="410803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5843"/>
            <a:ext cx="7886700" cy="1325563"/>
          </a:xfrm>
        </p:spPr>
        <p:txBody>
          <a:bodyPr>
            <a:noAutofit/>
          </a:bodyPr>
          <a:lstStyle/>
          <a:p>
            <a:r>
              <a:rPr lang="en-US" dirty="0"/>
              <a:t>CASE STUDY</a:t>
            </a:r>
            <a:r>
              <a:rPr lang="en-US" sz="2000" b="1" dirty="0"/>
              <a:t> </a:t>
            </a:r>
            <a:r>
              <a:rPr lang="en-US" dirty="0"/>
              <a:t>2</a:t>
            </a:r>
            <a:br>
              <a:rPr lang="en-US" dirty="0"/>
            </a:br>
            <a:br>
              <a:rPr lang="en-US" sz="2000" b="1" dirty="0"/>
            </a:br>
            <a:r>
              <a:rPr lang="en-US" sz="2000" b="1" dirty="0"/>
              <a:t>Develop measures of EMS response times (time from crash to dispatch, time from dispatch to arrival of EMS crew, time on site, time to ED, etc.) as a function of rural versus urban, cell phone coverage, trauma center location, etc.</a:t>
            </a:r>
          </a:p>
        </p:txBody>
      </p:sp>
      <p:sp>
        <p:nvSpPr>
          <p:cNvPr id="3" name="Content Placeholder 2"/>
          <p:cNvSpPr>
            <a:spLocks noGrp="1"/>
          </p:cNvSpPr>
          <p:nvPr>
            <p:ph idx="1"/>
          </p:nvPr>
        </p:nvSpPr>
        <p:spPr>
          <a:xfrm>
            <a:off x="457200" y="2286000"/>
            <a:ext cx="8229600" cy="3876675"/>
          </a:xfrm>
        </p:spPr>
        <p:txBody>
          <a:bodyPr>
            <a:normAutofit/>
          </a:bodyPr>
          <a:lstStyle/>
          <a:p>
            <a:r>
              <a:rPr lang="en-US" dirty="0"/>
              <a:t>Year 1 Activities</a:t>
            </a:r>
          </a:p>
          <a:p>
            <a:endParaRPr lang="en-US" dirty="0"/>
          </a:p>
          <a:p>
            <a:r>
              <a:rPr lang="en-US" dirty="0"/>
              <a:t>Literature review and bibliographic summary of articles/reports that address impact of extended response time and factors influencing response time and other quality of on-site care.</a:t>
            </a:r>
          </a:p>
          <a:p>
            <a:endParaRPr lang="en-US" dirty="0"/>
          </a:p>
          <a:p>
            <a:r>
              <a:rPr lang="en-US" dirty="0"/>
              <a:t>Critical review of this literature focusing on findings and methodological issues in studies of response times and in studies of implications of response time and other factors on outcomes.</a:t>
            </a:r>
          </a:p>
          <a:p>
            <a:endParaRPr lang="en-US" dirty="0"/>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16</a:t>
            </a:fld>
            <a:endParaRPr lang="en-US" dirty="0"/>
          </a:p>
        </p:txBody>
      </p:sp>
    </p:spTree>
    <p:extLst>
      <p:ext uri="{BB962C8B-B14F-4D97-AF65-F5344CB8AC3E}">
        <p14:creationId xmlns:p14="http://schemas.microsoft.com/office/powerpoint/2010/main" val="120426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4	</a:t>
            </a:r>
          </a:p>
        </p:txBody>
      </p:sp>
      <p:sp>
        <p:nvSpPr>
          <p:cNvPr id="3" name="Content Placeholder 2"/>
          <p:cNvSpPr>
            <a:spLocks noGrp="1"/>
          </p:cNvSpPr>
          <p:nvPr>
            <p:ph idx="1"/>
          </p:nvPr>
        </p:nvSpPr>
        <p:spPr>
          <a:xfrm>
            <a:off x="457200" y="1600200"/>
            <a:ext cx="7807911" cy="4525963"/>
          </a:xfrm>
        </p:spPr>
        <p:txBody>
          <a:bodyPr>
            <a:normAutofit/>
          </a:bodyPr>
          <a:lstStyle/>
          <a:p>
            <a:pPr marL="0" indent="0" algn="ctr">
              <a:buNone/>
            </a:pPr>
            <a:r>
              <a:rPr lang="en-US" sz="2400" dirty="0"/>
              <a:t> A New Approach to Aggregate Crash Prediction Model: Home-Based Crash Frequency Modeling</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17</a:t>
            </a:fld>
            <a:endParaRPr lang="en-US" dirty="0"/>
          </a:p>
        </p:txBody>
      </p:sp>
      <p:sp>
        <p:nvSpPr>
          <p:cNvPr id="4" name="Footer Placeholder 3">
            <a:extLst>
              <a:ext uri="{FF2B5EF4-FFF2-40B4-BE49-F238E27FC236}">
                <a16:creationId xmlns:a16="http://schemas.microsoft.com/office/drawing/2014/main" id="{1A290464-972F-4135-B2E0-5F920E0D304A}"/>
              </a:ext>
            </a:extLst>
          </p:cNvPr>
          <p:cNvSpPr>
            <a:spLocks noGrp="1"/>
          </p:cNvSpPr>
          <p:nvPr>
            <p:ph type="ftr" sz="quarter" idx="11"/>
          </p:nvPr>
        </p:nvSpPr>
        <p:spPr/>
        <p:txBody>
          <a:bodyPr/>
          <a:lstStyle/>
          <a:p>
            <a:r>
              <a:rPr lang="en-US"/>
              <a:t>Case Study 4</a:t>
            </a:r>
            <a:endParaRPr lang="en-US" dirty="0"/>
          </a:p>
        </p:txBody>
      </p:sp>
    </p:spTree>
    <p:extLst>
      <p:ext uri="{BB962C8B-B14F-4D97-AF65-F5344CB8AC3E}">
        <p14:creationId xmlns:p14="http://schemas.microsoft.com/office/powerpoint/2010/main" val="57592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Aims of the study</a:t>
            </a:r>
          </a:p>
        </p:txBody>
      </p:sp>
      <p:sp>
        <p:nvSpPr>
          <p:cNvPr id="3" name="Content Placeholder 2"/>
          <p:cNvSpPr>
            <a:spLocks noGrp="1"/>
          </p:cNvSpPr>
          <p:nvPr>
            <p:ph idx="1"/>
          </p:nvPr>
        </p:nvSpPr>
        <p:spPr>
          <a:xfrm>
            <a:off x="457200" y="1600200"/>
            <a:ext cx="7807911" cy="4525963"/>
          </a:xfrm>
        </p:spPr>
        <p:txBody>
          <a:bodyPr>
            <a:normAutofit/>
          </a:bodyPr>
          <a:lstStyle/>
          <a:p>
            <a:pPr marL="457200" indent="-457200">
              <a:buFont typeface="+mj-lt"/>
              <a:buAutoNum type="arabicPeriod"/>
            </a:pPr>
            <a:r>
              <a:rPr lang="en-US" sz="2400" dirty="0"/>
              <a:t>Identify neighborhoods that have higher risk of involvement in traffic crashes (hotspots)</a:t>
            </a:r>
          </a:p>
          <a:p>
            <a:pPr marL="457200" indent="-457200">
              <a:buFont typeface="+mj-lt"/>
              <a:buAutoNum type="arabicPeriod"/>
            </a:pPr>
            <a:r>
              <a:rPr lang="en-US" sz="2400" dirty="0"/>
              <a:t>Investigate the relationship between socio-demographic variables and risk of involvement in traffic crashes. </a:t>
            </a:r>
          </a:p>
          <a:p>
            <a:pPr marL="457200" indent="-457200">
              <a:buFont typeface="+mj-lt"/>
              <a:buAutoNum type="arabicPeriod"/>
            </a:pPr>
            <a:r>
              <a:rPr lang="en-US" sz="2400" dirty="0"/>
              <a:t>Compare new definition with traditional definition of the road safety</a:t>
            </a:r>
          </a:p>
          <a:p>
            <a:pPr marL="800100" lvl="2" indent="0">
              <a:buNone/>
            </a:pPr>
            <a:r>
              <a:rPr lang="en-US" sz="1600" dirty="0"/>
              <a:t>Current definition of road safety (i.e., </a:t>
            </a:r>
            <a:r>
              <a:rPr lang="en-US" sz="1600" b="1" dirty="0"/>
              <a:t>Location-Based Approach</a:t>
            </a:r>
            <a:r>
              <a:rPr lang="en-US" sz="1600" dirty="0"/>
              <a:t>)</a:t>
            </a:r>
          </a:p>
          <a:p>
            <a:pPr marL="800100" lvl="2" indent="0">
              <a:buNone/>
            </a:pPr>
            <a:r>
              <a:rPr lang="en-US" sz="1600" b="1" dirty="0"/>
              <a:t>"</a:t>
            </a:r>
            <a:r>
              <a:rPr lang="en-US" sz="1600" b="1" i="1" dirty="0"/>
              <a:t>the number of accidents (crashes) by kind and severity, expected to occur on the entity during a specified period.</a:t>
            </a:r>
            <a:r>
              <a:rPr lang="en-US" sz="1600" b="1" dirty="0"/>
              <a:t>”(</a:t>
            </a:r>
            <a:r>
              <a:rPr lang="en-US" sz="1600" b="1" dirty="0" err="1">
                <a:hlinkClick r:id="rId3" tooltip="Hauer, 1997 #2091"/>
              </a:rPr>
              <a:t>Hauer</a:t>
            </a:r>
            <a:r>
              <a:rPr lang="en-US" sz="1600" b="1" dirty="0">
                <a:hlinkClick r:id="rId3" tooltip="Hauer, 1997 #2091"/>
              </a:rPr>
              <a:t> 1997</a:t>
            </a:r>
            <a:r>
              <a:rPr lang="en-US" sz="1600" b="1" dirty="0"/>
              <a:t>)</a:t>
            </a:r>
          </a:p>
          <a:p>
            <a:pPr marL="800100" lvl="2" indent="0">
              <a:buNone/>
            </a:pPr>
            <a:endParaRPr lang="en-US" sz="1600" dirty="0"/>
          </a:p>
          <a:p>
            <a:pPr marL="800100" lvl="2" indent="0">
              <a:buNone/>
            </a:pPr>
            <a:r>
              <a:rPr lang="en-US" sz="1600" dirty="0"/>
              <a:t>Instead we used (</a:t>
            </a:r>
            <a:r>
              <a:rPr lang="en-US" sz="1600" b="1" dirty="0"/>
              <a:t>Home-Based Approach</a:t>
            </a:r>
            <a:r>
              <a:rPr lang="en-US" sz="1600" dirty="0"/>
              <a:t>): </a:t>
            </a:r>
          </a:p>
          <a:p>
            <a:pPr marL="800100" lvl="2" indent="0">
              <a:buNone/>
            </a:pPr>
            <a:r>
              <a:rPr lang="en-US" sz="1600" b="1" i="1" dirty="0">
                <a:solidFill>
                  <a:schemeClr val="accent1">
                    <a:lumMod val="50000"/>
                  </a:schemeClr>
                </a:solidFill>
              </a:rPr>
              <a:t>The expected number of crashes </a:t>
            </a:r>
            <a:r>
              <a:rPr lang="en-US" sz="1600" b="1" i="1" dirty="0"/>
              <a:t>that </a:t>
            </a:r>
            <a:r>
              <a:rPr lang="en-US" sz="1600" b="1" i="1" dirty="0">
                <a:solidFill>
                  <a:srgbClr val="FF0000"/>
                </a:solidFill>
              </a:rPr>
              <a:t>road users </a:t>
            </a:r>
            <a:r>
              <a:rPr lang="en-US" sz="1600" b="1" i="1" dirty="0"/>
              <a:t>who </a:t>
            </a:r>
            <a:r>
              <a:rPr lang="en-US" sz="1600" b="1" i="1" dirty="0">
                <a:solidFill>
                  <a:schemeClr val="accent2"/>
                </a:solidFill>
              </a:rPr>
              <a:t>lives in a certain geographic area </a:t>
            </a:r>
            <a:r>
              <a:rPr lang="en-US" sz="1600" b="1" i="1" dirty="0"/>
              <a:t>have </a:t>
            </a:r>
            <a:r>
              <a:rPr lang="en-US" sz="1600" b="1" i="1" dirty="0">
                <a:solidFill>
                  <a:srgbClr val="00B0F0"/>
                </a:solidFill>
              </a:rPr>
              <a:t>during a specified period</a:t>
            </a:r>
            <a:r>
              <a:rPr lang="en-US" sz="1600" b="1" i="1" dirty="0"/>
              <a:t>.</a:t>
            </a:r>
          </a:p>
          <a:p>
            <a:pPr marL="1257300" lvl="2" indent="-457200">
              <a:buFont typeface="+mj-lt"/>
              <a:buAutoNum type="arabicPeriod"/>
            </a:pPr>
            <a:endParaRPr lang="en-US" sz="1600" dirty="0"/>
          </a:p>
        </p:txBody>
      </p:sp>
      <p:sp>
        <p:nvSpPr>
          <p:cNvPr id="6" name="Footer Placeholder 5"/>
          <p:cNvSpPr>
            <a:spLocks noGrp="1"/>
          </p:cNvSpPr>
          <p:nvPr>
            <p:ph type="ftr" sz="quarter" idx="11"/>
          </p:nvPr>
        </p:nvSpPr>
        <p:spPr/>
        <p:txBody>
          <a:bodyPr/>
          <a:lstStyle/>
          <a:p>
            <a:r>
              <a:rPr lang="en-US"/>
              <a:t>Case Study 4</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18</a:t>
            </a:fld>
            <a:endParaRPr lang="en-US" dirty="0"/>
          </a:p>
        </p:txBody>
      </p:sp>
    </p:spTree>
    <p:extLst>
      <p:ext uri="{BB962C8B-B14F-4D97-AF65-F5344CB8AC3E}">
        <p14:creationId xmlns:p14="http://schemas.microsoft.com/office/powerpoint/2010/main" val="18908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Database</a:t>
            </a:r>
          </a:p>
        </p:txBody>
      </p:sp>
      <p:sp>
        <p:nvSpPr>
          <p:cNvPr id="3" name="Content Placeholder 2"/>
          <p:cNvSpPr>
            <a:spLocks noGrp="1"/>
          </p:cNvSpPr>
          <p:nvPr>
            <p:ph idx="1"/>
          </p:nvPr>
        </p:nvSpPr>
        <p:spPr>
          <a:xfrm>
            <a:off x="457200" y="1417638"/>
            <a:ext cx="7807911" cy="4525963"/>
          </a:xfrm>
        </p:spPr>
        <p:txBody>
          <a:bodyPr>
            <a:normAutofit/>
          </a:bodyPr>
          <a:lstStyle/>
          <a:p>
            <a:r>
              <a:rPr lang="en-US" sz="2800" dirty="0"/>
              <a:t>Databases</a:t>
            </a:r>
          </a:p>
          <a:p>
            <a:pPr marL="914400" lvl="1" indent="-457200">
              <a:buFont typeface="+mj-lt"/>
              <a:buAutoNum type="arabicPeriod"/>
            </a:pPr>
            <a:r>
              <a:rPr lang="en-US" sz="2400" dirty="0"/>
              <a:t>Census Tract Data of TN</a:t>
            </a:r>
          </a:p>
          <a:p>
            <a:pPr marL="914400" lvl="1" indent="-457200">
              <a:buFont typeface="+mj-lt"/>
              <a:buAutoNum type="arabicPeriod"/>
            </a:pPr>
            <a:r>
              <a:rPr lang="en-US" sz="2400" dirty="0"/>
              <a:t>Highway Performance Monitoring System</a:t>
            </a:r>
          </a:p>
          <a:p>
            <a:pPr marL="914400" lvl="1" indent="-457200">
              <a:buFont typeface="+mj-lt"/>
              <a:buAutoNum type="arabicPeriod"/>
            </a:pPr>
            <a:r>
              <a:rPr lang="en-US" sz="2400" dirty="0"/>
              <a:t>Police Crash Report in TN</a:t>
            </a:r>
          </a:p>
          <a:p>
            <a:r>
              <a:rPr lang="en-US" sz="2800" dirty="0"/>
              <a:t>We used Spatial Join to merge databases</a:t>
            </a:r>
          </a:p>
          <a:p>
            <a:r>
              <a:rPr lang="en-US" sz="2800" dirty="0"/>
              <a:t>Model: Random Effect Negative Binomial Model</a:t>
            </a:r>
          </a:p>
          <a:p>
            <a:pPr marL="742950" lvl="2" indent="-342900"/>
            <a:r>
              <a:rPr lang="en-US" sz="1600" dirty="0"/>
              <a:t>to investigate the relationship between sociodemographic variables and risk of involvement in </a:t>
            </a:r>
            <a:r>
              <a:rPr lang="en-US" sz="1600"/>
              <a:t>traffic crashes at </a:t>
            </a:r>
            <a:r>
              <a:rPr lang="en-US" sz="1600" dirty="0"/>
              <a:t>zonal level</a:t>
            </a:r>
          </a:p>
          <a:p>
            <a:endParaRPr lang="en-US" sz="2800" dirty="0"/>
          </a:p>
        </p:txBody>
      </p:sp>
      <p:sp>
        <p:nvSpPr>
          <p:cNvPr id="6" name="Footer Placeholder 5"/>
          <p:cNvSpPr>
            <a:spLocks noGrp="1"/>
          </p:cNvSpPr>
          <p:nvPr>
            <p:ph type="ftr" sz="quarter" idx="11"/>
          </p:nvPr>
        </p:nvSpPr>
        <p:spPr/>
        <p:txBody>
          <a:bodyPr/>
          <a:lstStyle/>
          <a:p>
            <a:r>
              <a:rPr lang="en-US"/>
              <a:t>Case Study 4</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19</a:t>
            </a:fld>
            <a:endParaRPr lang="en-US" dirty="0"/>
          </a:p>
        </p:txBody>
      </p:sp>
    </p:spTree>
    <p:extLst>
      <p:ext uri="{BB962C8B-B14F-4D97-AF65-F5344CB8AC3E}">
        <p14:creationId xmlns:p14="http://schemas.microsoft.com/office/powerpoint/2010/main" val="424211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Objectives: </a:t>
            </a:r>
          </a:p>
        </p:txBody>
      </p:sp>
      <p:sp>
        <p:nvSpPr>
          <p:cNvPr id="3" name="Content Placeholder 2"/>
          <p:cNvSpPr>
            <a:spLocks noGrp="1"/>
          </p:cNvSpPr>
          <p:nvPr>
            <p:ph idx="1"/>
          </p:nvPr>
        </p:nvSpPr>
        <p:spPr>
          <a:xfrm>
            <a:off x="457200" y="1600200"/>
            <a:ext cx="7807911" cy="4525963"/>
          </a:xfrm>
        </p:spPr>
        <p:txBody>
          <a:bodyPr>
            <a:normAutofit/>
          </a:bodyPr>
          <a:lstStyle/>
          <a:p>
            <a:pPr lvl="0"/>
            <a:r>
              <a:rPr lang="en-US" sz="2400" dirty="0"/>
              <a:t>Develop a complete the picture of crashes and determine which elements of data that exist outside of conventional crash data that can contribute to this picture. These elements likely include EMS, ED, DMV, Health Expenditure, Census, and Land Use, among others. </a:t>
            </a:r>
            <a:endParaRPr lang="en-AU" sz="2400" dirty="0"/>
          </a:p>
          <a:p>
            <a:pPr lvl="0"/>
            <a:r>
              <a:rPr lang="en-US" sz="2400" dirty="0"/>
              <a:t>Identify innovative statistical, probabilistic, and spatial data visualization tools to link crashes with other records, either by record-matching, or augmenting datasets based on spatial or temporal indicators to perform more-advanced safety analysis</a:t>
            </a:r>
            <a:endParaRPr lang="en-AU" sz="2400" dirty="0"/>
          </a:p>
          <a:p>
            <a:r>
              <a:rPr lang="en-US" sz="2400" dirty="0"/>
              <a:t>Perform five applications </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a:t>
            </a:fld>
            <a:endParaRPr lang="en-US" dirty="0"/>
          </a:p>
        </p:txBody>
      </p:sp>
    </p:spTree>
    <p:extLst>
      <p:ext uri="{BB962C8B-B14F-4D97-AF65-F5344CB8AC3E}">
        <p14:creationId xmlns:p14="http://schemas.microsoft.com/office/powerpoint/2010/main" val="3610530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Definition </a:t>
            </a:r>
          </a:p>
        </p:txBody>
      </p:sp>
      <p:sp>
        <p:nvSpPr>
          <p:cNvPr id="3" name="Content Placeholder 2"/>
          <p:cNvSpPr>
            <a:spLocks noGrp="1"/>
          </p:cNvSpPr>
          <p:nvPr>
            <p:ph idx="1"/>
          </p:nvPr>
        </p:nvSpPr>
        <p:spPr>
          <a:xfrm>
            <a:off x="457200" y="1600200"/>
            <a:ext cx="7807911" cy="4525963"/>
          </a:xfrm>
        </p:spPr>
        <p:txBody>
          <a:bodyPr>
            <a:normAutofit/>
          </a:bodyPr>
          <a:lstStyle/>
          <a:p>
            <a:pPr marL="0" indent="0">
              <a:buNone/>
            </a:pPr>
            <a:r>
              <a:rPr lang="en-US" sz="2400" dirty="0"/>
              <a:t>Current definition of road safety (i.e., </a:t>
            </a:r>
            <a:r>
              <a:rPr lang="en-US" sz="2400" b="1" dirty="0"/>
              <a:t>Location-Based Approach</a:t>
            </a:r>
            <a:r>
              <a:rPr lang="en-US" sz="2400" dirty="0"/>
              <a:t>)</a:t>
            </a:r>
          </a:p>
          <a:p>
            <a:pPr marL="0" indent="0">
              <a:buNone/>
            </a:pPr>
            <a:r>
              <a:rPr lang="en-US" sz="2400" b="1" dirty="0"/>
              <a:t>"</a:t>
            </a:r>
            <a:r>
              <a:rPr lang="en-US" sz="2400" b="1" i="1" dirty="0"/>
              <a:t>the number of accidents (crashes) by kind and severity, expected to occur on the entity during a specified period.</a:t>
            </a:r>
            <a:r>
              <a:rPr lang="en-US" sz="2400" b="1" dirty="0"/>
              <a:t>”(</a:t>
            </a:r>
            <a:r>
              <a:rPr lang="en-US" sz="2400" b="1" dirty="0" err="1">
                <a:hlinkClick r:id="rId3" tooltip="Hauer, 1997 #2091"/>
              </a:rPr>
              <a:t>Hauer</a:t>
            </a:r>
            <a:r>
              <a:rPr lang="en-US" sz="2400" b="1" dirty="0">
                <a:hlinkClick r:id="rId3" tooltip="Hauer, 1997 #2091"/>
              </a:rPr>
              <a:t> 1997</a:t>
            </a:r>
            <a:r>
              <a:rPr lang="en-US" sz="2400" b="1" dirty="0"/>
              <a:t>)</a:t>
            </a:r>
          </a:p>
          <a:p>
            <a:pPr marL="0" indent="0">
              <a:buNone/>
            </a:pPr>
            <a:endParaRPr lang="en-US" sz="2400" dirty="0"/>
          </a:p>
          <a:p>
            <a:pPr marL="0" indent="0">
              <a:buNone/>
            </a:pPr>
            <a:r>
              <a:rPr lang="en-US" sz="2400" dirty="0"/>
              <a:t>Instead we used (</a:t>
            </a:r>
            <a:r>
              <a:rPr lang="en-US" sz="2400" b="1" dirty="0"/>
              <a:t>Home-Based Approach</a:t>
            </a:r>
            <a:r>
              <a:rPr lang="en-US" sz="2400" dirty="0"/>
              <a:t>): </a:t>
            </a:r>
          </a:p>
          <a:p>
            <a:pPr marL="0" indent="0">
              <a:buNone/>
            </a:pPr>
            <a:r>
              <a:rPr lang="en-US" sz="2400" b="1" i="1" dirty="0">
                <a:solidFill>
                  <a:schemeClr val="accent1">
                    <a:lumMod val="50000"/>
                  </a:schemeClr>
                </a:solidFill>
              </a:rPr>
              <a:t>The expected number of crashes </a:t>
            </a:r>
            <a:r>
              <a:rPr lang="en-US" sz="2400" b="1" i="1" dirty="0"/>
              <a:t>that </a:t>
            </a:r>
            <a:r>
              <a:rPr lang="en-US" sz="2400" b="1" i="1" dirty="0">
                <a:solidFill>
                  <a:srgbClr val="FF0000"/>
                </a:solidFill>
              </a:rPr>
              <a:t>road users </a:t>
            </a:r>
            <a:r>
              <a:rPr lang="en-US" sz="2400" b="1" i="1" dirty="0"/>
              <a:t>who </a:t>
            </a:r>
            <a:r>
              <a:rPr lang="en-US" sz="2400" b="1" i="1" dirty="0">
                <a:solidFill>
                  <a:schemeClr val="accent2"/>
                </a:solidFill>
              </a:rPr>
              <a:t>lives in a certain geographic area </a:t>
            </a:r>
            <a:r>
              <a:rPr lang="en-US" sz="2400" b="1" i="1" dirty="0"/>
              <a:t>have </a:t>
            </a:r>
            <a:r>
              <a:rPr lang="en-US" sz="2400" b="1" i="1" dirty="0">
                <a:solidFill>
                  <a:srgbClr val="00B0F0"/>
                </a:solidFill>
              </a:rPr>
              <a:t>during a specified period</a:t>
            </a:r>
            <a:r>
              <a:rPr lang="en-US" sz="2400" b="1" i="1" dirty="0"/>
              <a:t>.</a:t>
            </a:r>
          </a:p>
          <a:p>
            <a:pPr marL="0" indent="0">
              <a:buNone/>
            </a:pPr>
            <a:endParaRPr lang="en-US" sz="2400" dirty="0"/>
          </a:p>
        </p:txBody>
      </p:sp>
      <p:sp>
        <p:nvSpPr>
          <p:cNvPr id="6" name="Footer Placeholder 5"/>
          <p:cNvSpPr>
            <a:spLocks noGrp="1"/>
          </p:cNvSpPr>
          <p:nvPr>
            <p:ph type="ftr" sz="quarter" idx="11"/>
          </p:nvPr>
        </p:nvSpPr>
        <p:spPr/>
        <p:txBody>
          <a:bodyPr/>
          <a:lstStyle/>
          <a:p>
            <a:r>
              <a:rPr lang="en-US"/>
              <a:t>Case Study 4</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20</a:t>
            </a:fld>
            <a:endParaRPr lang="en-US" dirty="0"/>
          </a:p>
        </p:txBody>
      </p:sp>
    </p:spTree>
    <p:extLst>
      <p:ext uri="{BB962C8B-B14F-4D97-AF65-F5344CB8AC3E}">
        <p14:creationId xmlns:p14="http://schemas.microsoft.com/office/powerpoint/2010/main" val="194289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Comparing Crash Risk*</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12883"/>
            <a:ext cx="3877887" cy="2743200"/>
          </a:xfrm>
          <a:prstGeom prst="rect">
            <a:avLst/>
          </a:prstGeom>
          <a:noFill/>
          <a:ln>
            <a:noFill/>
          </a:ln>
        </p:spPr>
      </p:pic>
      <p:sp>
        <p:nvSpPr>
          <p:cNvPr id="10" name="Footer Placeholder 9"/>
          <p:cNvSpPr>
            <a:spLocks noGrp="1"/>
          </p:cNvSpPr>
          <p:nvPr>
            <p:ph type="ftr" sz="quarter" idx="11"/>
          </p:nvPr>
        </p:nvSpPr>
        <p:spPr/>
        <p:txBody>
          <a:bodyPr/>
          <a:lstStyle/>
          <a:p>
            <a:r>
              <a:rPr lang="en-US"/>
              <a:t>Case Study 4</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21</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663" y="1912883"/>
            <a:ext cx="3874770" cy="2743200"/>
          </a:xfrm>
          <a:prstGeom prst="rect">
            <a:avLst/>
          </a:prstGeom>
          <a:noFill/>
          <a:ln>
            <a:noFill/>
          </a:ln>
        </p:spPr>
      </p:pic>
      <p:sp>
        <p:nvSpPr>
          <p:cNvPr id="4" name="Rectangle 3"/>
          <p:cNvSpPr/>
          <p:nvPr/>
        </p:nvSpPr>
        <p:spPr>
          <a:xfrm>
            <a:off x="826882" y="4656083"/>
            <a:ext cx="7402476" cy="369332"/>
          </a:xfrm>
          <a:prstGeom prst="rect">
            <a:avLst/>
          </a:prstGeom>
        </p:spPr>
        <p:txBody>
          <a:bodyPr wrap="none">
            <a:spAutoFit/>
          </a:bodyPr>
          <a:lstStyle/>
          <a:p>
            <a:r>
              <a:rPr lang="en-US" dirty="0"/>
              <a:t>Location-Based Approach 			vs 			Home-Based Approach</a:t>
            </a:r>
          </a:p>
        </p:txBody>
      </p:sp>
      <p:sp>
        <p:nvSpPr>
          <p:cNvPr id="8" name="Rectangle 7"/>
          <p:cNvSpPr/>
          <p:nvPr/>
        </p:nvSpPr>
        <p:spPr>
          <a:xfrm>
            <a:off x="870762" y="5025457"/>
            <a:ext cx="5534144" cy="369332"/>
          </a:xfrm>
          <a:prstGeom prst="rect">
            <a:avLst/>
          </a:prstGeom>
        </p:spPr>
        <p:txBody>
          <a:bodyPr wrap="none">
            <a:spAutoFit/>
          </a:bodyPr>
          <a:lstStyle/>
          <a:p>
            <a:r>
              <a:rPr lang="en-US" baseline="30000" dirty="0"/>
              <a:t>*</a:t>
            </a:r>
            <a:r>
              <a:rPr lang="en-US" dirty="0"/>
              <a:t>Crash Risk: Crash Frequency divided by 1000 population</a:t>
            </a:r>
          </a:p>
        </p:txBody>
      </p:sp>
      <p:sp>
        <p:nvSpPr>
          <p:cNvPr id="3" name="Rectangle 2"/>
          <p:cNvSpPr/>
          <p:nvPr/>
        </p:nvSpPr>
        <p:spPr>
          <a:xfrm>
            <a:off x="879626" y="5693233"/>
            <a:ext cx="7602029" cy="369332"/>
          </a:xfrm>
          <a:prstGeom prst="rect">
            <a:avLst/>
          </a:prstGeom>
        </p:spPr>
        <p:txBody>
          <a:bodyPr wrap="square">
            <a:spAutoFit/>
          </a:bodyPr>
          <a:lstStyle/>
          <a:p>
            <a:r>
              <a:rPr lang="en-US" dirty="0"/>
              <a:t>Correlation between HBA and LBA crash frequency: 0.19 (p value = 0.000)</a:t>
            </a:r>
          </a:p>
        </p:txBody>
      </p:sp>
    </p:spTree>
    <p:extLst>
      <p:ext uri="{BB962C8B-B14F-4D97-AF65-F5344CB8AC3E}">
        <p14:creationId xmlns:p14="http://schemas.microsoft.com/office/powerpoint/2010/main" val="202042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627" y="274638"/>
            <a:ext cx="4776952" cy="1143000"/>
          </a:xfrm>
        </p:spPr>
        <p:txBody>
          <a:bodyPr>
            <a:normAutofit/>
          </a:bodyPr>
          <a:lstStyle/>
          <a:p>
            <a:r>
              <a:rPr lang="en-US" dirty="0"/>
              <a:t>ACPM: Case Study of Tennessee</a:t>
            </a:r>
          </a:p>
        </p:txBody>
      </p:sp>
      <p:graphicFrame>
        <p:nvGraphicFramePr>
          <p:cNvPr id="13" name="Content Placeholder 12"/>
          <p:cNvGraphicFramePr>
            <a:graphicFrameLocks noGrp="1"/>
          </p:cNvGraphicFramePr>
          <p:nvPr>
            <p:ph idx="1"/>
            <p:extLst/>
          </p:nvPr>
        </p:nvGraphicFramePr>
        <p:xfrm>
          <a:off x="148183" y="590482"/>
          <a:ext cx="3840480" cy="5544312"/>
        </p:xfrm>
        <a:graphic>
          <a:graphicData uri="http://schemas.openxmlformats.org/drawingml/2006/table">
            <a:tbl>
              <a:tblPr firstRow="1" firstCol="1" bandRow="1"/>
              <a:tblGrid>
                <a:gridCol w="1665890">
                  <a:extLst>
                    <a:ext uri="{9D8B030D-6E8A-4147-A177-3AD203B41FA5}">
                      <a16:colId xmlns:a16="http://schemas.microsoft.com/office/drawing/2014/main" val="2414845502"/>
                    </a:ext>
                  </a:extLst>
                </a:gridCol>
                <a:gridCol w="1282262">
                  <a:extLst>
                    <a:ext uri="{9D8B030D-6E8A-4147-A177-3AD203B41FA5}">
                      <a16:colId xmlns:a16="http://schemas.microsoft.com/office/drawing/2014/main" val="4226836058"/>
                    </a:ext>
                  </a:extLst>
                </a:gridCol>
                <a:gridCol w="892328">
                  <a:extLst>
                    <a:ext uri="{9D8B030D-6E8A-4147-A177-3AD203B41FA5}">
                      <a16:colId xmlns:a16="http://schemas.microsoft.com/office/drawing/2014/main" val="1658541317"/>
                    </a:ext>
                  </a:extLst>
                </a:gridCol>
              </a:tblGrid>
              <a:tr h="0">
                <a:tc>
                  <a:txBody>
                    <a:bodyPr/>
                    <a:lstStyle/>
                    <a:p>
                      <a:pPr marL="0" marR="0">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Variable</a:t>
                      </a: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LBA</a:t>
                      </a: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HBA</a:t>
                      </a: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819833"/>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Total population</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.000223***</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.000485***</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601280"/>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Age cohort</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extLst>
                  <a:ext uri="{0D108BD9-81ED-4DB2-BD59-A6C34878D82A}">
                    <a16:rowId xmlns:a16="http://schemas.microsoft.com/office/drawing/2014/main" val="885267836"/>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16-42year</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1.25***</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p>
                  </a:txBody>
                  <a:tcPr marL="68580" marR="68580" marT="0" marB="0" anchor="b">
                    <a:lnL>
                      <a:noFill/>
                    </a:lnL>
                    <a:lnR>
                      <a:noFill/>
                    </a:lnR>
                    <a:lnT>
                      <a:noFill/>
                    </a:lnT>
                    <a:lnB>
                      <a:noFill/>
                    </a:lnB>
                  </a:tcPr>
                </a:tc>
                <a:extLst>
                  <a:ext uri="{0D108BD9-81ED-4DB2-BD59-A6C34878D82A}">
                    <a16:rowId xmlns:a16="http://schemas.microsoft.com/office/drawing/2014/main" val="208952543"/>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42-59years</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a:t>
                      </a:r>
                    </a:p>
                  </a:txBody>
                  <a:tcPr marL="68580" marR="68580" marT="0" marB="0" anchor="b">
                    <a:lnL>
                      <a:noFill/>
                    </a:lnL>
                    <a:lnR>
                      <a:noFill/>
                    </a:lnR>
                    <a:lnT>
                      <a:noFill/>
                    </a:lnT>
                    <a:lnB>
                      <a:noFill/>
                    </a:lnB>
                  </a:tcPr>
                </a:tc>
                <a:extLst>
                  <a:ext uri="{0D108BD9-81ED-4DB2-BD59-A6C34878D82A}">
                    <a16:rowId xmlns:a16="http://schemas.microsoft.com/office/drawing/2014/main" val="4202465264"/>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60  years old and more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.799***</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84055788"/>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Race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extLst>
                  <a:ext uri="{0D108BD9-81ED-4DB2-BD59-A6C34878D82A}">
                    <a16:rowId xmlns:a16="http://schemas.microsoft.com/office/drawing/2014/main" val="3854512096"/>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White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-1.01***</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-.557***</a:t>
                      </a:r>
                    </a:p>
                  </a:txBody>
                  <a:tcPr marL="68580" marR="68580" marT="0" marB="0" anchor="b">
                    <a:lnL>
                      <a:noFill/>
                    </a:lnL>
                    <a:lnR>
                      <a:noFill/>
                    </a:lnR>
                    <a:lnT>
                      <a:noFill/>
                    </a:lnT>
                    <a:lnB>
                      <a:noFill/>
                    </a:lnB>
                  </a:tcPr>
                </a:tc>
                <a:extLst>
                  <a:ext uri="{0D108BD9-81ED-4DB2-BD59-A6C34878D82A}">
                    <a16:rowId xmlns:a16="http://schemas.microsoft.com/office/drawing/2014/main" val="384660635"/>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Black</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-.987***</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-.329***</a:t>
                      </a:r>
                    </a:p>
                  </a:txBody>
                  <a:tcPr marL="68580" marR="68580" marT="0" marB="0" anchor="b">
                    <a:lnL>
                      <a:noFill/>
                    </a:lnL>
                    <a:lnR>
                      <a:noFill/>
                    </a:lnR>
                    <a:lnT>
                      <a:noFill/>
                    </a:lnT>
                    <a:lnB>
                      <a:noFill/>
                    </a:lnB>
                  </a:tcPr>
                </a:tc>
                <a:extLst>
                  <a:ext uri="{0D108BD9-81ED-4DB2-BD59-A6C34878D82A}">
                    <a16:rowId xmlns:a16="http://schemas.microsoft.com/office/drawing/2014/main" val="841004742"/>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Hawaiian</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3.69*</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487415399"/>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Transportation mode to travel to work</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extLst>
                  <a:ext uri="{0D108BD9-81ED-4DB2-BD59-A6C34878D82A}">
                    <a16:rowId xmlns:a16="http://schemas.microsoft.com/office/drawing/2014/main" val="1714515727"/>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Personal vehicle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.565***</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894069907"/>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Bus</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1.09**</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438971993"/>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Walk</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1.78***</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-.834***</a:t>
                      </a:r>
                    </a:p>
                  </a:txBody>
                  <a:tcPr marL="68580" marR="68580" marT="0" marB="0" anchor="b">
                    <a:lnL>
                      <a:noFill/>
                    </a:lnL>
                    <a:lnR>
                      <a:noFill/>
                    </a:lnR>
                    <a:lnT>
                      <a:noFill/>
                    </a:lnT>
                    <a:lnB>
                      <a:noFill/>
                    </a:lnB>
                  </a:tcPr>
                </a:tc>
                <a:extLst>
                  <a:ext uri="{0D108BD9-81ED-4DB2-BD59-A6C34878D82A}">
                    <a16:rowId xmlns:a16="http://schemas.microsoft.com/office/drawing/2014/main" val="701332259"/>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Average travel time work</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-.0184***</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.00673***</a:t>
                      </a:r>
                    </a:p>
                  </a:txBody>
                  <a:tcPr marL="68580" marR="68580" marT="0" marB="0" anchor="b">
                    <a:lnL>
                      <a:noFill/>
                    </a:lnL>
                    <a:lnR>
                      <a:noFill/>
                    </a:lnR>
                    <a:lnT>
                      <a:noFill/>
                    </a:lnT>
                    <a:lnB>
                      <a:noFill/>
                    </a:lnB>
                  </a:tcPr>
                </a:tc>
                <a:extLst>
                  <a:ext uri="{0D108BD9-81ED-4DB2-BD59-A6C34878D82A}">
                    <a16:rowId xmlns:a16="http://schemas.microsoft.com/office/drawing/2014/main" val="419926847"/>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Education </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extLst>
                  <a:ext uri="{0D108BD9-81ED-4DB2-BD59-A6C34878D82A}">
                    <a16:rowId xmlns:a16="http://schemas.microsoft.com/office/drawing/2014/main" val="3005865809"/>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High school or less</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.591***</a:t>
                      </a:r>
                    </a:p>
                  </a:txBody>
                  <a:tcPr marL="68580" marR="68580" marT="0" marB="0" anchor="b">
                    <a:lnL>
                      <a:noFill/>
                    </a:lnL>
                    <a:lnR>
                      <a:noFill/>
                    </a:lnR>
                    <a:lnT>
                      <a:noFill/>
                    </a:lnT>
                    <a:lnB>
                      <a:noFill/>
                    </a:lnB>
                  </a:tcPr>
                </a:tc>
                <a:extLst>
                  <a:ext uri="{0D108BD9-81ED-4DB2-BD59-A6C34878D82A}">
                    <a16:rowId xmlns:a16="http://schemas.microsoft.com/office/drawing/2014/main" val="975764322"/>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Some College degree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.662***</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p>
                  </a:txBody>
                  <a:tcPr marL="68580" marR="68580" marT="0" marB="0" anchor="b">
                    <a:lnL>
                      <a:noFill/>
                    </a:lnL>
                    <a:lnR>
                      <a:noFill/>
                    </a:lnR>
                    <a:lnT>
                      <a:noFill/>
                    </a:lnT>
                    <a:lnB>
                      <a:noFill/>
                    </a:lnB>
                  </a:tcPr>
                </a:tc>
                <a:extLst>
                  <a:ext uri="{0D108BD9-81ED-4DB2-BD59-A6C34878D82A}">
                    <a16:rowId xmlns:a16="http://schemas.microsoft.com/office/drawing/2014/main" val="3636206770"/>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Bachelor’s degree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.324**</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.99***</a:t>
                      </a:r>
                    </a:p>
                  </a:txBody>
                  <a:tcPr marL="68580" marR="68580" marT="0" marB="0" anchor="b">
                    <a:lnL>
                      <a:noFill/>
                    </a:lnL>
                    <a:lnR>
                      <a:noFill/>
                    </a:lnR>
                    <a:lnT>
                      <a:noFill/>
                    </a:lnT>
                    <a:lnB>
                      <a:noFill/>
                    </a:lnB>
                  </a:tcPr>
                </a:tc>
                <a:extLst>
                  <a:ext uri="{0D108BD9-81ED-4DB2-BD59-A6C34878D82A}">
                    <a16:rowId xmlns:a16="http://schemas.microsoft.com/office/drawing/2014/main" val="2473313504"/>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Household’s Vehicle ownership</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a:noFill/>
                    </a:lnT>
                    <a:lnB>
                      <a:noFill/>
                    </a:lnB>
                  </a:tcPr>
                </a:tc>
                <a:extLst>
                  <a:ext uri="{0D108BD9-81ED-4DB2-BD59-A6C34878D82A}">
                    <a16:rowId xmlns:a16="http://schemas.microsoft.com/office/drawing/2014/main" val="1914907922"/>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 vehicle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1.24***</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62879712"/>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One vehicle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.751***</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.666***</a:t>
                      </a:r>
                    </a:p>
                  </a:txBody>
                  <a:tcPr marL="68580" marR="68580" marT="0" marB="0" anchor="b">
                    <a:lnL>
                      <a:noFill/>
                    </a:lnL>
                    <a:lnR>
                      <a:noFill/>
                    </a:lnR>
                    <a:lnT>
                      <a:noFill/>
                    </a:lnT>
                    <a:lnB>
                      <a:noFill/>
                    </a:lnB>
                  </a:tcPr>
                </a:tc>
                <a:extLst>
                  <a:ext uri="{0D108BD9-81ED-4DB2-BD59-A6C34878D82A}">
                    <a16:rowId xmlns:a16="http://schemas.microsoft.com/office/drawing/2014/main" val="3818148348"/>
                  </a:ext>
                </a:extLst>
              </a:tr>
              <a:tr h="0">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Two vehicle</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.568***</a:t>
                      </a:r>
                    </a:p>
                  </a:txBody>
                  <a:tcPr marL="68580" marR="68580" marT="0" marB="0" anchor="b">
                    <a:lnL>
                      <a:noFill/>
                    </a:lnL>
                    <a:lnR>
                      <a:noFill/>
                    </a:lnR>
                    <a:lnT>
                      <a:noFill/>
                    </a:lnT>
                    <a:lnB>
                      <a:noFill/>
                    </a:lnB>
                  </a:tcPr>
                </a:tc>
                <a:extLst>
                  <a:ext uri="{0D108BD9-81ED-4DB2-BD59-A6C34878D82A}">
                    <a16:rowId xmlns:a16="http://schemas.microsoft.com/office/drawing/2014/main" val="3530373041"/>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Three vehicle or more</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-.385**</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.419***</a:t>
                      </a:r>
                    </a:p>
                  </a:txBody>
                  <a:tcPr marL="68580" marR="68580" marT="0" marB="0" anchor="b">
                    <a:lnL>
                      <a:noFill/>
                    </a:lnL>
                    <a:lnR>
                      <a:noFill/>
                    </a:lnR>
                    <a:lnT>
                      <a:noFill/>
                    </a:lnT>
                    <a:lnB>
                      <a:noFill/>
                    </a:lnB>
                  </a:tcPr>
                </a:tc>
                <a:extLst>
                  <a:ext uri="{0D108BD9-81ED-4DB2-BD59-A6C34878D82A}">
                    <a16:rowId xmlns:a16="http://schemas.microsoft.com/office/drawing/2014/main" val="362551453"/>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VMT</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7.22e-06***</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6.72e-07***</a:t>
                      </a:r>
                    </a:p>
                  </a:txBody>
                  <a:tcPr marL="68580" marR="68580" marT="0" marB="0" anchor="b">
                    <a:lnL>
                      <a:noFill/>
                    </a:lnL>
                    <a:lnR>
                      <a:noFill/>
                    </a:lnR>
                    <a:lnT>
                      <a:noFill/>
                    </a:lnT>
                    <a:lnB>
                      <a:noFill/>
                    </a:lnB>
                  </a:tcPr>
                </a:tc>
                <a:extLst>
                  <a:ext uri="{0D108BD9-81ED-4DB2-BD59-A6C34878D82A}">
                    <a16:rowId xmlns:a16="http://schemas.microsoft.com/office/drawing/2014/main" val="1497860976"/>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Density</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.00824***</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.000767***</a:t>
                      </a:r>
                    </a:p>
                  </a:txBody>
                  <a:tcPr marL="68580" marR="68580" marT="0" marB="0" anchor="b">
                    <a:lnL>
                      <a:noFill/>
                    </a:lnL>
                    <a:lnR>
                      <a:noFill/>
                    </a:lnR>
                    <a:lnT>
                      <a:noFill/>
                    </a:lnT>
                    <a:lnB>
                      <a:noFill/>
                    </a:lnB>
                  </a:tcPr>
                </a:tc>
                <a:extLst>
                  <a:ext uri="{0D108BD9-81ED-4DB2-BD59-A6C34878D82A}">
                    <a16:rowId xmlns:a16="http://schemas.microsoft.com/office/drawing/2014/main" val="3937720034"/>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Metropolitan Indicator</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.23***</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.249***</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024850"/>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chi2</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3175</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6391</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41269089"/>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df</a:t>
                      </a: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446400761"/>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4125</a:t>
                      </a:r>
                    </a:p>
                  </a:txBody>
                  <a:tcPr marL="68580" marR="68580" marT="0" marB="0" anchor="b">
                    <a:lnL>
                      <a:noFill/>
                    </a:lnL>
                    <a:lnR>
                      <a:noFill/>
                    </a:lnR>
                    <a:lnT>
                      <a:noFill/>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4125</a:t>
                      </a:r>
                    </a:p>
                  </a:txBody>
                  <a:tcPr marL="68580" marR="68580" marT="0" marB="0" anchor="b">
                    <a:lnL>
                      <a:noFill/>
                    </a:lnL>
                    <a:lnR>
                      <a:noFill/>
                    </a:lnR>
                    <a:lnT>
                      <a:noFill/>
                    </a:lnT>
                    <a:lnB>
                      <a:noFill/>
                    </a:lnB>
                  </a:tcPr>
                </a:tc>
                <a:extLst>
                  <a:ext uri="{0D108BD9-81ED-4DB2-BD59-A6C34878D82A}">
                    <a16:rowId xmlns:a16="http://schemas.microsoft.com/office/drawing/2014/main" val="593539751"/>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aic</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38553</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38543</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3802"/>
                  </a:ext>
                </a:extLst>
              </a:tr>
              <a:tr h="0">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legend: * p&lt;.05;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p&lt;.01; *** p&lt;.001</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31681204"/>
                  </a:ext>
                </a:extLst>
              </a:tr>
            </a:tbl>
          </a:graphicData>
        </a:graphic>
      </p:graphicFrame>
      <p:sp>
        <p:nvSpPr>
          <p:cNvPr id="8" name="Footer Placeholder 7"/>
          <p:cNvSpPr>
            <a:spLocks noGrp="1"/>
          </p:cNvSpPr>
          <p:nvPr>
            <p:ph type="ftr" sz="quarter" idx="11"/>
          </p:nvPr>
        </p:nvSpPr>
        <p:spPr>
          <a:xfrm>
            <a:off x="4572000" y="6538912"/>
            <a:ext cx="2895600" cy="365125"/>
          </a:xfrm>
        </p:spPr>
        <p:txBody>
          <a:bodyPr/>
          <a:lstStyle/>
          <a:p>
            <a:r>
              <a:rPr lang="en-US"/>
              <a:t>Case Study 4</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22</a:t>
            </a:fld>
            <a:endParaRPr lang="en-US" dirty="0"/>
          </a:p>
        </p:txBody>
      </p:sp>
      <p:sp>
        <p:nvSpPr>
          <p:cNvPr id="6" name="Rectangle 5"/>
          <p:cNvSpPr/>
          <p:nvPr/>
        </p:nvSpPr>
        <p:spPr>
          <a:xfrm>
            <a:off x="4750663" y="4289237"/>
            <a:ext cx="3384344" cy="646331"/>
          </a:xfrm>
          <a:prstGeom prst="rect">
            <a:avLst/>
          </a:prstGeom>
        </p:spPr>
        <p:txBody>
          <a:bodyPr wrap="square">
            <a:spAutoFit/>
          </a:bodyPr>
          <a:lstStyle/>
          <a:p>
            <a:r>
              <a:rPr lang="en-US" dirty="0"/>
              <a:t>Findings are discussed in details in the case studies</a:t>
            </a:r>
          </a:p>
        </p:txBody>
      </p:sp>
      <p:sp>
        <p:nvSpPr>
          <p:cNvPr id="7" name="Rectangle 6"/>
          <p:cNvSpPr/>
          <p:nvPr/>
        </p:nvSpPr>
        <p:spPr>
          <a:xfrm>
            <a:off x="4750663" y="1704205"/>
            <a:ext cx="3384344" cy="923330"/>
          </a:xfrm>
          <a:prstGeom prst="rect">
            <a:avLst/>
          </a:prstGeom>
        </p:spPr>
        <p:txBody>
          <a:bodyPr wrap="square">
            <a:spAutoFit/>
          </a:bodyPr>
          <a:lstStyle/>
          <a:p>
            <a:r>
              <a:rPr lang="en-US" dirty="0"/>
              <a:t>DV: HBA: Number of Crashes per population among residents of a Census Tract</a:t>
            </a:r>
          </a:p>
        </p:txBody>
      </p:sp>
      <p:sp>
        <p:nvSpPr>
          <p:cNvPr id="9" name="Rectangle 8"/>
          <p:cNvSpPr/>
          <p:nvPr/>
        </p:nvSpPr>
        <p:spPr>
          <a:xfrm>
            <a:off x="4750663" y="2841234"/>
            <a:ext cx="3384344" cy="646331"/>
          </a:xfrm>
          <a:prstGeom prst="rect">
            <a:avLst/>
          </a:prstGeom>
        </p:spPr>
        <p:txBody>
          <a:bodyPr wrap="square">
            <a:spAutoFit/>
          </a:bodyPr>
          <a:lstStyle/>
          <a:p>
            <a:r>
              <a:rPr lang="en-US" dirty="0"/>
              <a:t>DV: LBA: Number of Crashes that Occurred in a Census Tract</a:t>
            </a:r>
          </a:p>
        </p:txBody>
      </p:sp>
    </p:spTree>
    <p:extLst>
      <p:ext uri="{BB962C8B-B14F-4D97-AF65-F5344CB8AC3E}">
        <p14:creationId xmlns:p14="http://schemas.microsoft.com/office/powerpoint/2010/main" val="207772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3	</a:t>
            </a:r>
          </a:p>
        </p:txBody>
      </p:sp>
      <p:sp>
        <p:nvSpPr>
          <p:cNvPr id="3" name="Content Placeholder 2"/>
          <p:cNvSpPr>
            <a:spLocks noGrp="1"/>
          </p:cNvSpPr>
          <p:nvPr>
            <p:ph idx="1"/>
          </p:nvPr>
        </p:nvSpPr>
        <p:spPr>
          <a:xfrm>
            <a:off x="457200" y="1600200"/>
            <a:ext cx="7807911" cy="4525963"/>
          </a:xfrm>
        </p:spPr>
        <p:txBody>
          <a:bodyPr>
            <a:normAutofit/>
          </a:bodyPr>
          <a:lstStyle/>
          <a:p>
            <a:pPr marL="0" indent="0" algn="ctr">
              <a:buNone/>
            </a:pPr>
            <a:r>
              <a:rPr lang="en-US" sz="2400" dirty="0"/>
              <a:t>Relationship Between Built Environment And Risk of Involvement In Traffic Crashes</a:t>
            </a:r>
          </a:p>
        </p:txBody>
      </p:sp>
      <p:sp>
        <p:nvSpPr>
          <p:cNvPr id="4" name="Footer Placeholder 3"/>
          <p:cNvSpPr>
            <a:spLocks noGrp="1"/>
          </p:cNvSpPr>
          <p:nvPr>
            <p:ph type="ftr" sz="quarter" idx="11"/>
          </p:nvPr>
        </p:nvSpPr>
        <p:spPr/>
        <p:txBody>
          <a:bodyPr/>
          <a:lstStyle/>
          <a:p>
            <a:r>
              <a:rPr lang="en-US"/>
              <a:t>Case Study 3</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23</a:t>
            </a:fld>
            <a:endParaRPr lang="en-US" dirty="0"/>
          </a:p>
        </p:txBody>
      </p:sp>
    </p:spTree>
    <p:extLst>
      <p:ext uri="{BB962C8B-B14F-4D97-AF65-F5344CB8AC3E}">
        <p14:creationId xmlns:p14="http://schemas.microsoft.com/office/powerpoint/2010/main" val="140216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3BD2-AA9C-4278-865D-0021A61A978B}"/>
              </a:ext>
            </a:extLst>
          </p:cNvPr>
          <p:cNvSpPr>
            <a:spLocks noGrp="1"/>
          </p:cNvSpPr>
          <p:nvPr>
            <p:ph type="title"/>
          </p:nvPr>
        </p:nvSpPr>
        <p:spPr/>
        <p:txBody>
          <a:bodyPr>
            <a:normAutofit/>
          </a:bodyPr>
          <a:lstStyle/>
          <a:p>
            <a:r>
              <a:rPr lang="en-US" dirty="0"/>
              <a:t>Why does accessibility matter for safety?</a:t>
            </a:r>
          </a:p>
        </p:txBody>
      </p:sp>
      <p:sp>
        <p:nvSpPr>
          <p:cNvPr id="3" name="Content Placeholder 2">
            <a:extLst>
              <a:ext uri="{FF2B5EF4-FFF2-40B4-BE49-F238E27FC236}">
                <a16:creationId xmlns:a16="http://schemas.microsoft.com/office/drawing/2014/main" id="{54FBA5DA-0A31-4C5E-945B-9D89C625BF9B}"/>
              </a:ext>
            </a:extLst>
          </p:cNvPr>
          <p:cNvSpPr>
            <a:spLocks noGrp="1"/>
          </p:cNvSpPr>
          <p:nvPr>
            <p:ph idx="1"/>
          </p:nvPr>
        </p:nvSpPr>
        <p:spPr/>
        <p:txBody>
          <a:bodyPr>
            <a:normAutofit/>
          </a:bodyPr>
          <a:lstStyle/>
          <a:p>
            <a:r>
              <a:rPr lang="en-US" dirty="0"/>
              <a:t>Research on sprawl suggests that those who living in more sprawling counties are more likely to be in fatal accidents</a:t>
            </a:r>
          </a:p>
          <a:p>
            <a:r>
              <a:rPr lang="en-US" dirty="0"/>
              <a:t>The primary expected mechanism for this is higher VMT</a:t>
            </a:r>
          </a:p>
          <a:p>
            <a:r>
              <a:rPr lang="en-US" dirty="0"/>
              <a:t>Greater sprawl -&gt; higher VMT -&gt; greater exposure to fatal crashes</a:t>
            </a:r>
          </a:p>
          <a:p>
            <a:r>
              <a:rPr lang="en-US" dirty="0"/>
              <a:t>Accessibility is the built environment variable with the strongest relationship with VMT</a:t>
            </a:r>
          </a:p>
          <a:p>
            <a:pPr lvl="1"/>
            <a:r>
              <a:rPr lang="en-US" dirty="0"/>
              <a:t>Higher accessibility environments are associated with reduced VMT</a:t>
            </a:r>
          </a:p>
          <a:p>
            <a:r>
              <a:rPr lang="en-US" dirty="0"/>
              <a:t>Therefore high accessibility at the residential location may be associated with reduced vehicular crash risk</a:t>
            </a:r>
          </a:p>
          <a:p>
            <a:r>
              <a:rPr lang="en-US" dirty="0"/>
              <a:t>High pedestrian and bike accessibility at one’s residential location may be associated with greater pedestrian/bike crash risk</a:t>
            </a:r>
          </a:p>
        </p:txBody>
      </p:sp>
      <p:sp>
        <p:nvSpPr>
          <p:cNvPr id="6" name="Footer Placeholder 5">
            <a:extLst>
              <a:ext uri="{FF2B5EF4-FFF2-40B4-BE49-F238E27FC236}">
                <a16:creationId xmlns:a16="http://schemas.microsoft.com/office/drawing/2014/main" id="{C2F904F7-67A4-465A-AAB5-C8729A59CD5C}"/>
              </a:ext>
            </a:extLst>
          </p:cNvPr>
          <p:cNvSpPr>
            <a:spLocks noGrp="1"/>
          </p:cNvSpPr>
          <p:nvPr>
            <p:ph type="ftr" sz="quarter" idx="11"/>
          </p:nvPr>
        </p:nvSpPr>
        <p:spPr/>
        <p:txBody>
          <a:bodyPr/>
          <a:lstStyle/>
          <a:p>
            <a:r>
              <a:rPr lang="en-US"/>
              <a:t>Case Study 5</a:t>
            </a:r>
            <a:endParaRPr lang="en-US" dirty="0"/>
          </a:p>
        </p:txBody>
      </p:sp>
    </p:spTree>
    <p:extLst>
      <p:ext uri="{BB962C8B-B14F-4D97-AF65-F5344CB8AC3E}">
        <p14:creationId xmlns:p14="http://schemas.microsoft.com/office/powerpoint/2010/main" val="1459092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018B-7457-4709-B3AD-D77E3AE8B15E}"/>
              </a:ext>
            </a:extLst>
          </p:cNvPr>
          <p:cNvSpPr>
            <a:spLocks noGrp="1"/>
          </p:cNvSpPr>
          <p:nvPr>
            <p:ph type="title"/>
          </p:nvPr>
        </p:nvSpPr>
        <p:spPr/>
        <p:txBody>
          <a:bodyPr/>
          <a:lstStyle/>
          <a:p>
            <a:r>
              <a:rPr lang="en-US" dirty="0"/>
              <a:t>Accessibility vs. Density</a:t>
            </a:r>
          </a:p>
        </p:txBody>
      </p:sp>
      <p:sp>
        <p:nvSpPr>
          <p:cNvPr id="3" name="Content Placeholder 2">
            <a:extLst>
              <a:ext uri="{FF2B5EF4-FFF2-40B4-BE49-F238E27FC236}">
                <a16:creationId xmlns:a16="http://schemas.microsoft.com/office/drawing/2014/main" id="{445828FD-692C-42B2-BF7B-F0E6B461D8C5}"/>
              </a:ext>
            </a:extLst>
          </p:cNvPr>
          <p:cNvSpPr>
            <a:spLocks noGrp="1"/>
          </p:cNvSpPr>
          <p:nvPr>
            <p:ph idx="1"/>
          </p:nvPr>
        </p:nvSpPr>
        <p:spPr/>
        <p:txBody>
          <a:bodyPr>
            <a:normAutofit lnSpcReduction="10000"/>
          </a:bodyPr>
          <a:lstStyle/>
          <a:p>
            <a:r>
              <a:rPr lang="en-US" dirty="0"/>
              <a:t>Density is a highly localized measure of the built environment</a:t>
            </a:r>
          </a:p>
          <a:p>
            <a:r>
              <a:rPr lang="en-US" dirty="0"/>
              <a:t>Accessibility is a regional measure that indicates overall regional proximity to destinations</a:t>
            </a:r>
          </a:p>
          <a:p>
            <a:r>
              <a:rPr lang="en-US" dirty="0"/>
              <a:t>Therefore density may be a more relevant built environment measure for crash locations</a:t>
            </a:r>
          </a:p>
          <a:p>
            <a:r>
              <a:rPr lang="en-US" dirty="0"/>
              <a:t>Accessibility may be a more relevant measure for residential locations because most people’s activity space spans significantly beyond their home location</a:t>
            </a:r>
          </a:p>
          <a:p>
            <a:r>
              <a:rPr lang="en-US" dirty="0"/>
              <a:t>As a regional measure, accessibility may also correlate with a person’s generalized exposure to regional traffic</a:t>
            </a:r>
          </a:p>
          <a:p>
            <a:pPr lvl="1"/>
            <a:r>
              <a:rPr lang="en-US" dirty="0"/>
              <a:t>Persons who live in a high accessibility environment are surrounded by many destinations, and therefore travel in high-traffic environments</a:t>
            </a:r>
          </a:p>
          <a:p>
            <a:pPr lvl="1"/>
            <a:r>
              <a:rPr lang="en-US" dirty="0"/>
              <a:t>Persons who live in a low accessibility environment are surrounded with few destinations, and therefore travel in low-traffic environments</a:t>
            </a:r>
          </a:p>
        </p:txBody>
      </p:sp>
      <p:sp>
        <p:nvSpPr>
          <p:cNvPr id="6" name="Footer Placeholder 5">
            <a:extLst>
              <a:ext uri="{FF2B5EF4-FFF2-40B4-BE49-F238E27FC236}">
                <a16:creationId xmlns:a16="http://schemas.microsoft.com/office/drawing/2014/main" id="{EF54BA26-E6BD-4A04-8832-6ABAF8476562}"/>
              </a:ext>
            </a:extLst>
          </p:cNvPr>
          <p:cNvSpPr>
            <a:spLocks noGrp="1"/>
          </p:cNvSpPr>
          <p:nvPr>
            <p:ph type="ftr" sz="quarter" idx="11"/>
          </p:nvPr>
        </p:nvSpPr>
        <p:spPr/>
        <p:txBody>
          <a:bodyPr/>
          <a:lstStyle/>
          <a:p>
            <a:r>
              <a:rPr lang="en-US"/>
              <a:t>Case Study 5</a:t>
            </a:r>
            <a:endParaRPr lang="en-US" dirty="0"/>
          </a:p>
        </p:txBody>
      </p:sp>
    </p:spTree>
    <p:extLst>
      <p:ext uri="{BB962C8B-B14F-4D97-AF65-F5344CB8AC3E}">
        <p14:creationId xmlns:p14="http://schemas.microsoft.com/office/powerpoint/2010/main" val="680828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Aims of the study</a:t>
            </a:r>
          </a:p>
        </p:txBody>
      </p:sp>
      <p:sp>
        <p:nvSpPr>
          <p:cNvPr id="3" name="Content Placeholder 2"/>
          <p:cNvSpPr>
            <a:spLocks noGrp="1"/>
          </p:cNvSpPr>
          <p:nvPr>
            <p:ph idx="1"/>
          </p:nvPr>
        </p:nvSpPr>
        <p:spPr>
          <a:xfrm>
            <a:off x="457200" y="1600200"/>
            <a:ext cx="7807911" cy="4525963"/>
          </a:xfrm>
        </p:spPr>
        <p:txBody>
          <a:bodyPr>
            <a:normAutofit/>
          </a:bodyPr>
          <a:lstStyle/>
          <a:p>
            <a:pPr>
              <a:buFont typeface="Arial" panose="020B0604020202020204" pitchFamily="34" charset="0"/>
              <a:buChar char="•"/>
            </a:pPr>
            <a:r>
              <a:rPr lang="en-US" sz="2400" dirty="0"/>
              <a:t>Investigate the relation between accessibility (job and population) and Safety</a:t>
            </a:r>
          </a:p>
          <a:p>
            <a:pPr>
              <a:buFont typeface="Arial" panose="020B0604020202020204" pitchFamily="34" charset="0"/>
              <a:buChar char="•"/>
            </a:pPr>
            <a:r>
              <a:rPr lang="en-US" sz="2400" dirty="0"/>
              <a:t>Investigate the relation between density (job and population) and Safety</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dirty="0"/>
              <a:t>Model: Spatial Error Model</a:t>
            </a:r>
          </a:p>
          <a:p>
            <a:pPr lvl="1">
              <a:buFont typeface="Arial" panose="020B0604020202020204" pitchFamily="34" charset="0"/>
              <a:buChar char="•"/>
            </a:pPr>
            <a:r>
              <a:rPr lang="en-US" sz="2000" dirty="0"/>
              <a:t>to investigate the relationship between built environment and driver crash frequency at zonal level</a:t>
            </a:r>
          </a:p>
          <a:p>
            <a:pPr>
              <a:buFont typeface="Arial" panose="020B0604020202020204" pitchFamily="34" charset="0"/>
              <a:buChar char="•"/>
            </a:pPr>
            <a:endParaRPr lang="en-US" sz="2400" dirty="0"/>
          </a:p>
        </p:txBody>
      </p:sp>
      <p:sp>
        <p:nvSpPr>
          <p:cNvPr id="4" name="Footer Placeholder 3"/>
          <p:cNvSpPr>
            <a:spLocks noGrp="1"/>
          </p:cNvSpPr>
          <p:nvPr>
            <p:ph type="ftr" sz="quarter" idx="11"/>
          </p:nvPr>
        </p:nvSpPr>
        <p:spPr/>
        <p:txBody>
          <a:bodyPr/>
          <a:lstStyle/>
          <a:p>
            <a:r>
              <a:rPr lang="en-US"/>
              <a:t>Case Study 3</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26</a:t>
            </a:fld>
            <a:endParaRPr lang="en-US" dirty="0"/>
          </a:p>
        </p:txBody>
      </p:sp>
    </p:spTree>
    <p:extLst>
      <p:ext uri="{BB962C8B-B14F-4D97-AF65-F5344CB8AC3E}">
        <p14:creationId xmlns:p14="http://schemas.microsoft.com/office/powerpoint/2010/main" val="354387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Databases</a:t>
            </a:r>
          </a:p>
        </p:txBody>
      </p:sp>
      <p:sp>
        <p:nvSpPr>
          <p:cNvPr id="3" name="Content Placeholder 2"/>
          <p:cNvSpPr>
            <a:spLocks noGrp="1"/>
          </p:cNvSpPr>
          <p:nvPr>
            <p:ph idx="1"/>
          </p:nvPr>
        </p:nvSpPr>
        <p:spPr>
          <a:xfrm>
            <a:off x="457200" y="1600200"/>
            <a:ext cx="7807911" cy="4525963"/>
          </a:xfrm>
        </p:spPr>
        <p:txBody>
          <a:bodyPr>
            <a:normAutofit/>
          </a:bodyPr>
          <a:lstStyle/>
          <a:p>
            <a:pPr lvl="1">
              <a:buFont typeface="Arial" panose="020B0604020202020204" pitchFamily="34" charset="0"/>
              <a:buChar char="•"/>
            </a:pPr>
            <a:r>
              <a:rPr lang="en-US" sz="2000" dirty="0"/>
              <a:t>Knoxville Regional Travel Demand Model</a:t>
            </a:r>
          </a:p>
          <a:p>
            <a:pPr lvl="1">
              <a:buFont typeface="Arial" panose="020B0604020202020204" pitchFamily="34" charset="0"/>
              <a:buChar char="•"/>
            </a:pPr>
            <a:r>
              <a:rPr lang="en-US" sz="2000" dirty="0"/>
              <a:t>Police Crash Report in TN 2016</a:t>
            </a:r>
          </a:p>
          <a:p>
            <a:pPr lvl="1">
              <a:buFont typeface="Arial" panose="020B0604020202020204" pitchFamily="34" charset="0"/>
              <a:buChar char="•"/>
            </a:pPr>
            <a:r>
              <a:rPr lang="en-US" sz="2000" dirty="0"/>
              <a:t>Highway Performance Monitoring System</a:t>
            </a:r>
          </a:p>
          <a:p>
            <a:pPr lvl="1">
              <a:buFont typeface="Arial" panose="020B0604020202020204" pitchFamily="34" charset="0"/>
              <a:buChar char="•"/>
            </a:pPr>
            <a:endParaRPr lang="en-US" sz="2000" dirty="0"/>
          </a:p>
          <a:p>
            <a:pPr>
              <a:buFont typeface="Arial" panose="020B0604020202020204" pitchFamily="34" charset="0"/>
              <a:buChar char="•"/>
            </a:pPr>
            <a:r>
              <a:rPr lang="en-US" sz="2400" dirty="0"/>
              <a:t>Spatial Join</a:t>
            </a:r>
          </a:p>
          <a:p>
            <a:pPr>
              <a:buFont typeface="Arial" panose="020B0604020202020204" pitchFamily="34" charset="0"/>
              <a:buChar char="•"/>
            </a:pPr>
            <a:r>
              <a:rPr lang="en-US" sz="2400" dirty="0"/>
              <a:t>Geocoding process; similar to the previous case study</a:t>
            </a:r>
          </a:p>
          <a:p>
            <a:pPr lvl="1">
              <a:buFont typeface="Arial" panose="020B0604020202020204" pitchFamily="34" charset="0"/>
              <a:buChar char="•"/>
            </a:pPr>
            <a:endParaRPr lang="en-US" sz="2000" dirty="0"/>
          </a:p>
          <a:p>
            <a:pPr>
              <a:buFont typeface="Arial" panose="020B0604020202020204" pitchFamily="34" charset="0"/>
              <a:buChar char="•"/>
            </a:pPr>
            <a:endParaRPr lang="en-US" sz="2400" dirty="0"/>
          </a:p>
        </p:txBody>
      </p:sp>
      <p:sp>
        <p:nvSpPr>
          <p:cNvPr id="4" name="Footer Placeholder 3"/>
          <p:cNvSpPr>
            <a:spLocks noGrp="1"/>
          </p:cNvSpPr>
          <p:nvPr>
            <p:ph type="ftr" sz="quarter" idx="11"/>
          </p:nvPr>
        </p:nvSpPr>
        <p:spPr/>
        <p:txBody>
          <a:bodyPr/>
          <a:lstStyle/>
          <a:p>
            <a:r>
              <a:rPr lang="en-US"/>
              <a:t>Case Study 3</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27</a:t>
            </a:fld>
            <a:endParaRPr lang="en-US" dirty="0"/>
          </a:p>
        </p:txBody>
      </p:sp>
    </p:spTree>
    <p:extLst>
      <p:ext uri="{BB962C8B-B14F-4D97-AF65-F5344CB8AC3E}">
        <p14:creationId xmlns:p14="http://schemas.microsoft.com/office/powerpoint/2010/main" val="2058471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Driver risk of involvement in traffic crash</a:t>
            </a:r>
          </a:p>
        </p:txBody>
      </p:sp>
      <p:pic>
        <p:nvPicPr>
          <p:cNvPr id="6"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66368" y="1499118"/>
            <a:ext cx="5702189" cy="4407696"/>
          </a:xfrm>
        </p:spPr>
      </p:pic>
      <p:sp>
        <p:nvSpPr>
          <p:cNvPr id="3" name="Footer Placeholder 2"/>
          <p:cNvSpPr>
            <a:spLocks noGrp="1"/>
          </p:cNvSpPr>
          <p:nvPr>
            <p:ph type="ftr" sz="quarter" idx="11"/>
          </p:nvPr>
        </p:nvSpPr>
        <p:spPr/>
        <p:txBody>
          <a:bodyPr/>
          <a:lstStyle/>
          <a:p>
            <a:r>
              <a:rPr lang="en-US"/>
              <a:t>Case Study 3</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28</a:t>
            </a:fld>
            <a:endParaRPr lang="en-US" dirty="0"/>
          </a:p>
        </p:txBody>
      </p:sp>
      <p:sp>
        <p:nvSpPr>
          <p:cNvPr id="4" name="Rectangle 3"/>
          <p:cNvSpPr/>
          <p:nvPr/>
        </p:nvSpPr>
        <p:spPr>
          <a:xfrm>
            <a:off x="3116580" y="4381500"/>
            <a:ext cx="1950720" cy="2133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Driver Crash per 1000 population</a:t>
            </a:r>
          </a:p>
        </p:txBody>
      </p:sp>
    </p:spTree>
    <p:extLst>
      <p:ext uri="{BB962C8B-B14F-4D97-AF65-F5344CB8AC3E}">
        <p14:creationId xmlns:p14="http://schemas.microsoft.com/office/powerpoint/2010/main" val="163956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Spatial Error Model</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662586680"/>
              </p:ext>
            </p:extLst>
          </p:nvPr>
        </p:nvGraphicFramePr>
        <p:xfrm>
          <a:off x="457200" y="2142716"/>
          <a:ext cx="4293463" cy="2981325"/>
        </p:xfrm>
        <a:graphic>
          <a:graphicData uri="http://schemas.openxmlformats.org/drawingml/2006/table">
            <a:tbl>
              <a:tblPr firstRow="1" firstCol="1" bandRow="1"/>
              <a:tblGrid>
                <a:gridCol w="1668883">
                  <a:extLst>
                    <a:ext uri="{9D8B030D-6E8A-4147-A177-3AD203B41FA5}">
                      <a16:colId xmlns:a16="http://schemas.microsoft.com/office/drawing/2014/main" val="2384424277"/>
                    </a:ext>
                  </a:extLst>
                </a:gridCol>
                <a:gridCol w="686459">
                  <a:extLst>
                    <a:ext uri="{9D8B030D-6E8A-4147-A177-3AD203B41FA5}">
                      <a16:colId xmlns:a16="http://schemas.microsoft.com/office/drawing/2014/main" val="3429323227"/>
                    </a:ext>
                  </a:extLst>
                </a:gridCol>
                <a:gridCol w="686459">
                  <a:extLst>
                    <a:ext uri="{9D8B030D-6E8A-4147-A177-3AD203B41FA5}">
                      <a16:colId xmlns:a16="http://schemas.microsoft.com/office/drawing/2014/main" val="3528338291"/>
                    </a:ext>
                  </a:extLst>
                </a:gridCol>
                <a:gridCol w="625831">
                  <a:extLst>
                    <a:ext uri="{9D8B030D-6E8A-4147-A177-3AD203B41FA5}">
                      <a16:colId xmlns:a16="http://schemas.microsoft.com/office/drawing/2014/main" val="3127357861"/>
                    </a:ext>
                  </a:extLst>
                </a:gridCol>
                <a:gridCol w="625831">
                  <a:extLst>
                    <a:ext uri="{9D8B030D-6E8A-4147-A177-3AD203B41FA5}">
                      <a16:colId xmlns:a16="http://schemas.microsoft.com/office/drawing/2014/main" val="2803019648"/>
                    </a:ext>
                  </a:extLst>
                </a:gridCol>
              </a:tblGrid>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Variable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Std. Err.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P&gt;|z|</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141502"/>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Vehicle per Household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3.308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0338865"/>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Population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98.870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591299001"/>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Average Median Household Income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591576217"/>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university Student Population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222588592"/>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Tourist attractuib</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252049120"/>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 Pay Parking</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-28.638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005762010"/>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Population Density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931920745"/>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Employment Denisty</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304193328"/>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Job acc. Wihtin 10 minutes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2373593049"/>
                  </a:ext>
                </a:extLst>
              </a:tr>
              <a:tr h="19050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Population acc. </a:t>
                      </a:r>
                      <a:r>
                        <a:rPr lang="en-US"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Wihtin</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 minutes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4192425236"/>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Cosntant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-4.798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174410"/>
                  </a:ext>
                </a:extLst>
              </a:tr>
              <a:tr h="19050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lambda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0.90554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0.08530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089225"/>
                  </a:ext>
                </a:extLst>
              </a:tr>
            </a:tbl>
          </a:graphicData>
        </a:graphic>
      </p:graphicFrame>
      <p:sp>
        <p:nvSpPr>
          <p:cNvPr id="3" name="Footer Placeholder 2"/>
          <p:cNvSpPr>
            <a:spLocks noGrp="1"/>
          </p:cNvSpPr>
          <p:nvPr>
            <p:ph type="ftr" sz="quarter" idx="11"/>
          </p:nvPr>
        </p:nvSpPr>
        <p:spPr/>
        <p:txBody>
          <a:bodyPr/>
          <a:lstStyle/>
          <a:p>
            <a:r>
              <a:rPr lang="en-US"/>
              <a:t>Case Study 3</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29</a:t>
            </a:fld>
            <a:endParaRPr lang="en-US" dirty="0"/>
          </a:p>
        </p:txBody>
      </p:sp>
      <p:sp>
        <p:nvSpPr>
          <p:cNvPr id="6" name="Rectangle 5"/>
          <p:cNvSpPr/>
          <p:nvPr/>
        </p:nvSpPr>
        <p:spPr>
          <a:xfrm>
            <a:off x="5302456" y="3165952"/>
            <a:ext cx="3384344" cy="646331"/>
          </a:xfrm>
          <a:prstGeom prst="rect">
            <a:avLst/>
          </a:prstGeom>
        </p:spPr>
        <p:txBody>
          <a:bodyPr wrap="square">
            <a:spAutoFit/>
          </a:bodyPr>
          <a:lstStyle/>
          <a:p>
            <a:r>
              <a:rPr lang="en-US" dirty="0"/>
              <a:t>Findings are discussed in details in the case studies</a:t>
            </a:r>
          </a:p>
        </p:txBody>
      </p:sp>
      <p:sp>
        <p:nvSpPr>
          <p:cNvPr id="7" name="Rectangle 6"/>
          <p:cNvSpPr/>
          <p:nvPr/>
        </p:nvSpPr>
        <p:spPr>
          <a:xfrm>
            <a:off x="373225" y="1545216"/>
            <a:ext cx="5215812" cy="369332"/>
          </a:xfrm>
          <a:prstGeom prst="rect">
            <a:avLst/>
          </a:prstGeom>
        </p:spPr>
        <p:txBody>
          <a:bodyPr wrap="square">
            <a:spAutoFit/>
          </a:bodyPr>
          <a:lstStyle/>
          <a:p>
            <a:r>
              <a:rPr lang="en-US" dirty="0"/>
              <a:t>Dependent Variable: Driver Crash Freq. at TAZ Level</a:t>
            </a:r>
          </a:p>
        </p:txBody>
      </p:sp>
    </p:spTree>
    <p:extLst>
      <p:ext uri="{BB962C8B-B14F-4D97-AF65-F5344CB8AC3E}">
        <p14:creationId xmlns:p14="http://schemas.microsoft.com/office/powerpoint/2010/main" val="349216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Previous Example</a:t>
            </a:r>
          </a:p>
        </p:txBody>
      </p:sp>
      <p:sp>
        <p:nvSpPr>
          <p:cNvPr id="3" name="Content Placeholder 2"/>
          <p:cNvSpPr>
            <a:spLocks noGrp="1"/>
          </p:cNvSpPr>
          <p:nvPr>
            <p:ph idx="1"/>
          </p:nvPr>
        </p:nvSpPr>
        <p:spPr>
          <a:xfrm>
            <a:off x="457200" y="1600200"/>
            <a:ext cx="7807911" cy="4525963"/>
          </a:xfrm>
        </p:spPr>
        <p:txBody>
          <a:bodyPr>
            <a:normAutofit/>
          </a:bodyPr>
          <a:lstStyle/>
          <a:p>
            <a:pPr>
              <a:buFont typeface="Arial" panose="020B0604020202020204" pitchFamily="34" charset="0"/>
              <a:buChar char="•"/>
            </a:pPr>
            <a:r>
              <a:rPr lang="en-US" sz="2400" dirty="0">
                <a:solidFill>
                  <a:schemeClr val="tx1"/>
                </a:solidFill>
              </a:rPr>
              <a:t>In USA at State level:</a:t>
            </a:r>
          </a:p>
          <a:p>
            <a:pPr lvl="1">
              <a:lnSpc>
                <a:spcPct val="200000"/>
              </a:lnSpc>
              <a:buFont typeface="Arial" panose="020B0604020202020204" pitchFamily="34" charset="0"/>
              <a:buChar char="•"/>
            </a:pPr>
            <a:r>
              <a:rPr lang="en-US" sz="2000" dirty="0">
                <a:solidFill>
                  <a:schemeClr val="tx1"/>
                </a:solidFill>
              </a:rPr>
              <a:t>Crash Outcome Data Evaluation System (CODES)</a:t>
            </a:r>
          </a:p>
          <a:p>
            <a:pPr lvl="1">
              <a:lnSpc>
                <a:spcPct val="200000"/>
              </a:lnSpc>
              <a:buFont typeface="Arial" panose="020B0604020202020204" pitchFamily="34" charset="0"/>
              <a:buChar char="•"/>
            </a:pPr>
            <a:r>
              <a:rPr lang="en-US" sz="2000" dirty="0">
                <a:solidFill>
                  <a:schemeClr val="tx1"/>
                </a:solidFill>
              </a:rPr>
              <a:t>Crash Medical Outcomes Data Project (CMOD)</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3</a:t>
            </a:fld>
            <a:endParaRPr lang="en-US" dirty="0"/>
          </a:p>
        </p:txBody>
      </p:sp>
    </p:spTree>
    <p:extLst>
      <p:ext uri="{BB962C8B-B14F-4D97-AF65-F5344CB8AC3E}">
        <p14:creationId xmlns:p14="http://schemas.microsoft.com/office/powerpoint/2010/main" val="2614642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5	</a:t>
            </a:r>
          </a:p>
        </p:txBody>
      </p:sp>
      <p:sp>
        <p:nvSpPr>
          <p:cNvPr id="3" name="Content Placeholder 2"/>
          <p:cNvSpPr>
            <a:spLocks noGrp="1"/>
          </p:cNvSpPr>
          <p:nvPr>
            <p:ph idx="1"/>
          </p:nvPr>
        </p:nvSpPr>
        <p:spPr>
          <a:xfrm>
            <a:off x="457200" y="1600200"/>
            <a:ext cx="7807911" cy="4525963"/>
          </a:xfrm>
        </p:spPr>
        <p:txBody>
          <a:bodyPr>
            <a:normAutofit/>
          </a:bodyPr>
          <a:lstStyle/>
          <a:p>
            <a:pPr marL="0" indent="0" algn="ctr">
              <a:buNone/>
            </a:pPr>
            <a:r>
              <a:rPr lang="en-US" sz="2400" dirty="0"/>
              <a:t>Police Crash Reports as A Source to Examine Seat Belt Use Rate Distribution in The Neighborhoods</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30</a:t>
            </a:fld>
            <a:endParaRPr lang="en-US" dirty="0"/>
          </a:p>
        </p:txBody>
      </p:sp>
      <p:sp>
        <p:nvSpPr>
          <p:cNvPr id="6" name="Footer Placeholder 5">
            <a:extLst>
              <a:ext uri="{FF2B5EF4-FFF2-40B4-BE49-F238E27FC236}">
                <a16:creationId xmlns:a16="http://schemas.microsoft.com/office/drawing/2014/main" id="{E299DA22-A92F-4365-B02E-895818D0956F}"/>
              </a:ext>
            </a:extLst>
          </p:cNvPr>
          <p:cNvSpPr>
            <a:spLocks noGrp="1"/>
          </p:cNvSpPr>
          <p:nvPr>
            <p:ph type="ftr" sz="quarter" idx="11"/>
          </p:nvPr>
        </p:nvSpPr>
        <p:spPr/>
        <p:txBody>
          <a:bodyPr/>
          <a:lstStyle/>
          <a:p>
            <a:r>
              <a:rPr lang="en-US"/>
              <a:t>Case Study 5</a:t>
            </a:r>
            <a:endParaRPr lang="en-US" dirty="0"/>
          </a:p>
        </p:txBody>
      </p:sp>
    </p:spTree>
    <p:extLst>
      <p:ext uri="{BB962C8B-B14F-4D97-AF65-F5344CB8AC3E}">
        <p14:creationId xmlns:p14="http://schemas.microsoft.com/office/powerpoint/2010/main" val="1904110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Aims of the study</a:t>
            </a:r>
          </a:p>
        </p:txBody>
      </p:sp>
      <p:sp>
        <p:nvSpPr>
          <p:cNvPr id="3" name="Content Placeholder 2"/>
          <p:cNvSpPr>
            <a:spLocks noGrp="1"/>
          </p:cNvSpPr>
          <p:nvPr>
            <p:ph idx="1"/>
          </p:nvPr>
        </p:nvSpPr>
        <p:spPr>
          <a:xfrm>
            <a:off x="457200" y="1600200"/>
            <a:ext cx="7807911" cy="4525963"/>
          </a:xfrm>
        </p:spPr>
        <p:txBody>
          <a:bodyPr>
            <a:normAutofit/>
          </a:bodyPr>
          <a:lstStyle/>
          <a:p>
            <a:pPr marL="514350" indent="-457200">
              <a:buFont typeface="+mj-lt"/>
              <a:buAutoNum type="arabicPeriod"/>
            </a:pPr>
            <a:r>
              <a:rPr lang="en-US" sz="2400" dirty="0"/>
              <a:t>Identify seat belt use hotspots in TN at zonal level</a:t>
            </a:r>
          </a:p>
          <a:p>
            <a:pPr marL="514350" indent="-457200">
              <a:buFont typeface="+mj-lt"/>
              <a:buAutoNum type="arabicPeriod"/>
            </a:pPr>
            <a:r>
              <a:rPr lang="en-US" sz="2400" dirty="0"/>
              <a:t>Investigating the relationship between sociodemographic variables and seat belt use rate at zonal level based on the home address of the individual </a:t>
            </a:r>
          </a:p>
          <a:p>
            <a:pPr>
              <a:buFont typeface="Arial" panose="020B0604020202020204" pitchFamily="34" charset="0"/>
              <a:buChar char="•"/>
            </a:pPr>
            <a:endParaRPr lang="en-US" sz="2400" dirty="0"/>
          </a:p>
          <a:p>
            <a:pPr>
              <a:buFont typeface="Arial" panose="020B0604020202020204" pitchFamily="34" charset="0"/>
              <a:buChar char="•"/>
            </a:pPr>
            <a:r>
              <a:rPr lang="en-US" sz="2400" dirty="0"/>
              <a:t>Study group:</a:t>
            </a:r>
          </a:p>
          <a:p>
            <a:pPr lvl="1">
              <a:buFont typeface="Arial" panose="020B0604020202020204" pitchFamily="34" charset="0"/>
              <a:buChar char="•"/>
            </a:pPr>
            <a:r>
              <a:rPr lang="en-US" sz="2000" dirty="0"/>
              <a:t>Road users over 16 years old who were involved in traffic crash in TN in 2016 (i.e., driver or passenger)</a:t>
            </a:r>
          </a:p>
          <a:p>
            <a:pPr>
              <a:buFont typeface="Arial" panose="020B0604020202020204" pitchFamily="34" charset="0"/>
              <a:buChar char="•"/>
            </a:pPr>
            <a:endParaRPr lang="en-US" sz="2400" dirty="0"/>
          </a:p>
          <a:p>
            <a:pPr>
              <a:buFont typeface="Arial" panose="020B0604020202020204" pitchFamily="34" charset="0"/>
              <a:buChar char="•"/>
            </a:pPr>
            <a:r>
              <a:rPr lang="en-US" sz="2400" dirty="0"/>
              <a:t>Model: Tobit Model</a:t>
            </a:r>
          </a:p>
          <a:p>
            <a:pPr marL="342900" lvl="1" indent="-342900">
              <a:buFont typeface="Arial" panose="020B0604020202020204" pitchFamily="34" charset="0"/>
              <a:buChar char="•"/>
            </a:pPr>
            <a:r>
              <a:rPr lang="en-US" sz="2000" dirty="0"/>
              <a:t>to investigate the relationship between sociodemographic variables and driver/passenger seat belt use rate at zonal level</a:t>
            </a:r>
          </a:p>
          <a:p>
            <a:pPr>
              <a:buFont typeface="Arial" panose="020B0604020202020204" pitchFamily="34" charset="0"/>
              <a:buChar char="•"/>
            </a:pPr>
            <a:endParaRPr lang="en-US" sz="2400" dirty="0"/>
          </a:p>
          <a:p>
            <a:pPr lvl="1">
              <a:buFont typeface="Arial" panose="020B0604020202020204" pitchFamily="34" charset="0"/>
              <a:buChar char="•"/>
            </a:pPr>
            <a:endParaRPr lang="en-US" sz="2000" dirty="0"/>
          </a:p>
        </p:txBody>
      </p:sp>
      <p:sp>
        <p:nvSpPr>
          <p:cNvPr id="6" name="Footer Placeholder 5"/>
          <p:cNvSpPr>
            <a:spLocks noGrp="1"/>
          </p:cNvSpPr>
          <p:nvPr>
            <p:ph type="ftr" sz="quarter" idx="11"/>
          </p:nvPr>
        </p:nvSpPr>
        <p:spPr/>
        <p:txBody>
          <a:bodyPr/>
          <a:lstStyle/>
          <a:p>
            <a:r>
              <a:rPr lang="en-US"/>
              <a:t>Case Study 5</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31</a:t>
            </a:fld>
            <a:endParaRPr lang="en-US" dirty="0"/>
          </a:p>
        </p:txBody>
      </p:sp>
    </p:spTree>
    <p:extLst>
      <p:ext uri="{BB962C8B-B14F-4D97-AF65-F5344CB8AC3E}">
        <p14:creationId xmlns:p14="http://schemas.microsoft.com/office/powerpoint/2010/main" val="2215659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Seat Belt Use Distribution</a:t>
            </a:r>
          </a:p>
        </p:txBody>
      </p:sp>
      <p:sp>
        <p:nvSpPr>
          <p:cNvPr id="3" name="Content Placeholder 2"/>
          <p:cNvSpPr>
            <a:spLocks noGrp="1"/>
          </p:cNvSpPr>
          <p:nvPr>
            <p:ph idx="1"/>
          </p:nvPr>
        </p:nvSpPr>
        <p:spPr>
          <a:xfrm>
            <a:off x="457200" y="1600200"/>
            <a:ext cx="7807911" cy="4525963"/>
          </a:xfrm>
        </p:spPr>
        <p:txBody>
          <a:bodyPr>
            <a:normAutofit/>
          </a:bodyPr>
          <a:lstStyle/>
          <a:p>
            <a:pPr>
              <a:buFont typeface="Arial" panose="020B0604020202020204" pitchFamily="34" charset="0"/>
              <a:buChar char="•"/>
            </a:pPr>
            <a:r>
              <a:rPr lang="en-US" sz="2400" dirty="0"/>
              <a:t>Databases: </a:t>
            </a:r>
          </a:p>
          <a:p>
            <a:pPr marL="914400" lvl="1" indent="-457200">
              <a:buFont typeface="+mj-lt"/>
              <a:buAutoNum type="arabicPeriod"/>
            </a:pPr>
            <a:r>
              <a:rPr lang="en-US" sz="2000" dirty="0"/>
              <a:t>Police Crash Report</a:t>
            </a:r>
          </a:p>
          <a:p>
            <a:pPr marL="914400" lvl="1" indent="-457200">
              <a:buFont typeface="+mj-lt"/>
              <a:buAutoNum type="arabicPeriod"/>
            </a:pPr>
            <a:r>
              <a:rPr lang="en-US" sz="2000" dirty="0"/>
              <a:t>US Census</a:t>
            </a:r>
          </a:p>
          <a:p>
            <a:pPr lvl="1">
              <a:buFont typeface="Arial" panose="020B0604020202020204" pitchFamily="34" charset="0"/>
              <a:buChar char="•"/>
            </a:pPr>
            <a:endParaRPr lang="en-US" sz="2000" dirty="0"/>
          </a:p>
          <a:p>
            <a:pPr>
              <a:buFont typeface="Arial" panose="020B0604020202020204" pitchFamily="34" charset="0"/>
              <a:buChar char="•"/>
            </a:pPr>
            <a:r>
              <a:rPr lang="en-US" sz="2400" dirty="0"/>
              <a:t>Spatial Join</a:t>
            </a:r>
          </a:p>
          <a:p>
            <a:pPr>
              <a:buFont typeface="Arial" panose="020B0604020202020204" pitchFamily="34" charset="0"/>
              <a:buChar char="•"/>
            </a:pPr>
            <a:r>
              <a:rPr lang="en-US" sz="2400" dirty="0"/>
              <a:t>Geocoding process; similar to the previous case study</a:t>
            </a:r>
          </a:p>
        </p:txBody>
      </p:sp>
      <p:sp>
        <p:nvSpPr>
          <p:cNvPr id="6" name="Footer Placeholder 5"/>
          <p:cNvSpPr>
            <a:spLocks noGrp="1"/>
          </p:cNvSpPr>
          <p:nvPr>
            <p:ph type="ftr" sz="quarter" idx="11"/>
          </p:nvPr>
        </p:nvSpPr>
        <p:spPr/>
        <p:txBody>
          <a:bodyPr/>
          <a:lstStyle/>
          <a:p>
            <a:r>
              <a:rPr lang="en-US"/>
              <a:t>Case Study 5</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32</a:t>
            </a:fld>
            <a:endParaRPr lang="en-US" dirty="0"/>
          </a:p>
        </p:txBody>
      </p:sp>
    </p:spTree>
    <p:extLst>
      <p:ext uri="{BB962C8B-B14F-4D97-AF65-F5344CB8AC3E}">
        <p14:creationId xmlns:p14="http://schemas.microsoft.com/office/powerpoint/2010/main" val="2575335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Seat Belt Hot Spots</a:t>
            </a:r>
          </a:p>
        </p:txBody>
      </p:sp>
      <p:pic>
        <p:nvPicPr>
          <p:cNvPr id="6" name="Content Placeholder 5" descr="C:\Users\User\Google Drive\UTK Research\Seat Belt Distribution\SB Manuscript\Driver SB.jpg"/>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t="7872" b="7215"/>
          <a:stretch/>
        </p:blipFill>
        <p:spPr bwMode="auto">
          <a:xfrm>
            <a:off x="457200" y="1912212"/>
            <a:ext cx="4182040" cy="2743200"/>
          </a:xfrm>
          <a:prstGeom prst="rect">
            <a:avLst/>
          </a:prstGeom>
          <a:noFill/>
          <a:ln>
            <a:noFill/>
          </a:ln>
          <a:extLst>
            <a:ext uri="{53640926-AAD7-44D8-BBD7-CCE9431645EC}">
              <a14:shadowObscured xmlns:a14="http://schemas.microsoft.com/office/drawing/2010/main"/>
            </a:ext>
          </a:extLst>
        </p:spPr>
      </p:pic>
      <p:sp>
        <p:nvSpPr>
          <p:cNvPr id="10" name="Footer Placeholder 9"/>
          <p:cNvSpPr>
            <a:spLocks noGrp="1"/>
          </p:cNvSpPr>
          <p:nvPr>
            <p:ph type="ftr" sz="quarter" idx="11"/>
          </p:nvPr>
        </p:nvSpPr>
        <p:spPr/>
        <p:txBody>
          <a:bodyPr/>
          <a:lstStyle/>
          <a:p>
            <a:r>
              <a:rPr lang="en-US"/>
              <a:t>Case Study 5</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33</a:t>
            </a:fld>
            <a:endParaRPr lang="en-US" dirty="0"/>
          </a:p>
        </p:txBody>
      </p:sp>
      <p:pic>
        <p:nvPicPr>
          <p:cNvPr id="7" name="Picture 6" descr="C:\Users\User\Google Drive\UTK Research\Seat Belt Distribution\SB Manuscript\Passenger18.jpg"/>
          <p:cNvPicPr>
            <a:picLocks noChangeAspect="1"/>
          </p:cNvPicPr>
          <p:nvPr/>
        </p:nvPicPr>
        <p:blipFill rotWithShape="1">
          <a:blip r:embed="rId4" cstate="hqprint">
            <a:extLst>
              <a:ext uri="{28A0092B-C50C-407E-A947-70E740481C1C}">
                <a14:useLocalDpi xmlns:a14="http://schemas.microsoft.com/office/drawing/2010/main"/>
              </a:ext>
            </a:extLst>
          </a:blip>
          <a:srcRect t="8447" b="7771"/>
          <a:stretch/>
        </p:blipFill>
        <p:spPr bwMode="auto">
          <a:xfrm>
            <a:off x="4639240" y="1881352"/>
            <a:ext cx="4237220" cy="2743200"/>
          </a:xfrm>
          <a:prstGeom prst="rect">
            <a:avLst/>
          </a:prstGeom>
          <a:noFill/>
          <a:ln>
            <a:noFill/>
          </a:ln>
          <a:extLst>
            <a:ext uri="{53640926-AAD7-44D8-BBD7-CCE9431645EC}">
              <a14:shadowObscured xmlns:a14="http://schemas.microsoft.com/office/drawing/2010/main"/>
            </a:ext>
          </a:extLst>
        </p:spPr>
      </p:pic>
      <p:sp>
        <p:nvSpPr>
          <p:cNvPr id="9" name="Title 1"/>
          <p:cNvSpPr txBox="1">
            <a:spLocks/>
          </p:cNvSpPr>
          <p:nvPr/>
        </p:nvSpPr>
        <p:spPr>
          <a:xfrm>
            <a:off x="1261228" y="4686272"/>
            <a:ext cx="8229600" cy="339013"/>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1" kern="1200">
                <a:solidFill>
                  <a:srgbClr val="3B3C3E"/>
                </a:solidFill>
                <a:latin typeface="Arial"/>
                <a:ea typeface="+mj-ea"/>
                <a:cs typeface="Arial"/>
              </a:defRPr>
            </a:lvl1pPr>
          </a:lstStyle>
          <a:p>
            <a:r>
              <a:rPr lang="en-US" sz="1800" b="0" dirty="0"/>
              <a:t>Driver 					vs 	   			Passenger</a:t>
            </a:r>
          </a:p>
        </p:txBody>
      </p:sp>
    </p:spTree>
    <p:extLst>
      <p:ext uri="{BB962C8B-B14F-4D97-AF65-F5344CB8AC3E}">
        <p14:creationId xmlns:p14="http://schemas.microsoft.com/office/powerpoint/2010/main" val="169899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315419" y="811921"/>
          <a:ext cx="5192001" cy="5381761"/>
        </p:xfrm>
        <a:graphic>
          <a:graphicData uri="http://schemas.openxmlformats.org/drawingml/2006/table">
            <a:tbl>
              <a:tblPr firstRow="1" firstCol="1" bandRow="1"/>
              <a:tblGrid>
                <a:gridCol w="2727537">
                  <a:extLst>
                    <a:ext uri="{9D8B030D-6E8A-4147-A177-3AD203B41FA5}">
                      <a16:colId xmlns:a16="http://schemas.microsoft.com/office/drawing/2014/main" val="2656386855"/>
                    </a:ext>
                  </a:extLst>
                </a:gridCol>
                <a:gridCol w="1196343">
                  <a:extLst>
                    <a:ext uri="{9D8B030D-6E8A-4147-A177-3AD203B41FA5}">
                      <a16:colId xmlns:a16="http://schemas.microsoft.com/office/drawing/2014/main" val="3178573369"/>
                    </a:ext>
                  </a:extLst>
                </a:gridCol>
                <a:gridCol w="1268121">
                  <a:extLst>
                    <a:ext uri="{9D8B030D-6E8A-4147-A177-3AD203B41FA5}">
                      <a16:colId xmlns:a16="http://schemas.microsoft.com/office/drawing/2014/main" val="2604464764"/>
                    </a:ext>
                  </a:extLst>
                </a:gridCol>
              </a:tblGrid>
              <a:tr h="0">
                <a:tc>
                  <a:txBody>
                    <a:bodyPr/>
                    <a:lstStyle/>
                    <a:p>
                      <a:pPr marL="0" marR="0">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Variable</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Driver Seat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Calibri" panose="020F0502020204030204" pitchFamily="34" charset="0"/>
                        </a:rPr>
                        <a:t>Passenger Seat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545340"/>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Total Population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5.97e-06***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5.03E-06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193175"/>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Age Cohorts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1478364"/>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Population Under 16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-.108***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3294444702"/>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Population 16-42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-.0451*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22901168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Race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572555948"/>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Race White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.0323***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.0504***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3798807843"/>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Children</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.133***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.0699**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225194324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Education Degree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10620536"/>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High School Degree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-.0288***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2680849948"/>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College Degree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-.0538***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1191006421"/>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Bachelor Degree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.0484**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2119689713"/>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Household Vehicle Ownership</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1837764613"/>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No Vehicle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-.0847***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4121068043"/>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One Vehicle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-.0293***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.0979***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1475640793"/>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Two Vehicles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-.0282**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657488435"/>
                  </a:ext>
                </a:extLst>
              </a:tr>
              <a:tr h="0">
                <a:tc>
                  <a:txBody>
                    <a:bodyPr/>
                    <a:lstStyle/>
                    <a:p>
                      <a:pPr marL="0" marR="0" indent="10287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Three Or More Vehicles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.0846***</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3202762416"/>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Metropolitan Indicator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.00545*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.0105*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214480464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Morning Share Carpool</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-0.034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2814333662"/>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Household Size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-.00138***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1947909639"/>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Median Household Income</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-1.62e-07*</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1924001553"/>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Constant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.903***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.724***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25993"/>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Var (Driver Seat)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.00359***</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467595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Var (Passenger Seat)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.0138***</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443381"/>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7305758"/>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Statistics</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Arial" panose="020B0604020202020204" pitchFamily="34" charset="0"/>
                      </a:endParaRPr>
                    </a:p>
                  </a:txBody>
                  <a:tcPr marL="63235" marR="63235" marT="0" marB="0" anchor="b">
                    <a:lnL>
                      <a:noFill/>
                    </a:lnL>
                    <a:lnR>
                      <a:noFill/>
                    </a:lnR>
                    <a:lnT>
                      <a:noFill/>
                    </a:lnT>
                    <a:lnB>
                      <a:noFill/>
                    </a:lnB>
                  </a:tcPr>
                </a:tc>
                <a:extLst>
                  <a:ext uri="{0D108BD9-81ED-4DB2-BD59-A6C34878D82A}">
                    <a16:rowId xmlns:a16="http://schemas.microsoft.com/office/drawing/2014/main" val="987389283"/>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chi2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362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205</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1328970038"/>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AIC</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-11464</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-5863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a:noFill/>
                    </a:lnB>
                  </a:tcPr>
                </a:tc>
                <a:extLst>
                  <a:ext uri="{0D108BD9-81ED-4DB2-BD59-A6C34878D82A}">
                    <a16:rowId xmlns:a16="http://schemas.microsoft.com/office/drawing/2014/main" val="4198404228"/>
                  </a:ext>
                </a:extLst>
              </a:tr>
              <a:tr h="0">
                <a:tc>
                  <a:txBody>
                    <a:bodyPr/>
                    <a:lstStyle/>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legend:</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 p&lt;.05; **  p&lt;.01;*** p&lt;.001</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3235" marR="6323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8131581"/>
                  </a:ext>
                </a:extLst>
              </a:tr>
            </a:tbl>
          </a:graphicData>
        </a:graphic>
      </p:graphicFrame>
      <p:sp>
        <p:nvSpPr>
          <p:cNvPr id="8" name="Footer Placeholder 7"/>
          <p:cNvSpPr>
            <a:spLocks noGrp="1"/>
          </p:cNvSpPr>
          <p:nvPr>
            <p:ph type="ftr" sz="quarter" idx="11"/>
          </p:nvPr>
        </p:nvSpPr>
        <p:spPr/>
        <p:txBody>
          <a:bodyPr/>
          <a:lstStyle/>
          <a:p>
            <a:r>
              <a:rPr lang="en-US"/>
              <a:t>Case Study 5</a:t>
            </a:r>
            <a:endParaRPr lang="en-US"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z="900" smtClean="0"/>
              <a:pPr/>
              <a:t>34</a:t>
            </a:fld>
            <a:endParaRPr lang="en-US" sz="900" dirty="0"/>
          </a:p>
        </p:txBody>
      </p:sp>
      <p:sp>
        <p:nvSpPr>
          <p:cNvPr id="6" name="Rectangle 5"/>
          <p:cNvSpPr/>
          <p:nvPr/>
        </p:nvSpPr>
        <p:spPr>
          <a:xfrm>
            <a:off x="315419" y="361255"/>
            <a:ext cx="3384344" cy="369332"/>
          </a:xfrm>
          <a:prstGeom prst="rect">
            <a:avLst/>
          </a:prstGeom>
        </p:spPr>
        <p:txBody>
          <a:bodyPr wrap="square">
            <a:spAutoFit/>
          </a:bodyPr>
          <a:lstStyle/>
          <a:p>
            <a:r>
              <a:rPr lang="en-US" dirty="0"/>
              <a:t>DV: Seat Belt Rate Rate for </a:t>
            </a:r>
          </a:p>
        </p:txBody>
      </p:sp>
      <p:sp>
        <p:nvSpPr>
          <p:cNvPr id="7" name="Rectangle 6"/>
          <p:cNvSpPr/>
          <p:nvPr/>
        </p:nvSpPr>
        <p:spPr>
          <a:xfrm>
            <a:off x="5507420" y="2156514"/>
            <a:ext cx="3384344" cy="646331"/>
          </a:xfrm>
          <a:prstGeom prst="rect">
            <a:avLst/>
          </a:prstGeom>
        </p:spPr>
        <p:txBody>
          <a:bodyPr wrap="square">
            <a:spAutoFit/>
          </a:bodyPr>
          <a:lstStyle/>
          <a:p>
            <a:r>
              <a:rPr lang="en-US" dirty="0"/>
              <a:t>Findings are discussed in details in the case studies</a:t>
            </a:r>
          </a:p>
        </p:txBody>
      </p:sp>
    </p:spTree>
    <p:extLst>
      <p:ext uri="{BB962C8B-B14F-4D97-AF65-F5344CB8AC3E}">
        <p14:creationId xmlns:p14="http://schemas.microsoft.com/office/powerpoint/2010/main" val="2312384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Reporting and Next Steps: </a:t>
            </a:r>
          </a:p>
        </p:txBody>
      </p:sp>
      <p:sp>
        <p:nvSpPr>
          <p:cNvPr id="3" name="Content Placeholder 2"/>
          <p:cNvSpPr>
            <a:spLocks noGrp="1"/>
          </p:cNvSpPr>
          <p:nvPr>
            <p:ph idx="1"/>
          </p:nvPr>
        </p:nvSpPr>
        <p:spPr>
          <a:xfrm>
            <a:off x="457200" y="1600200"/>
            <a:ext cx="7807911" cy="4525963"/>
          </a:xfrm>
        </p:spPr>
        <p:txBody>
          <a:bodyPr>
            <a:normAutofit/>
          </a:bodyPr>
          <a:lstStyle/>
          <a:p>
            <a:pPr lvl="0"/>
            <a:r>
              <a:rPr lang="en-US" sz="2400" dirty="0"/>
              <a:t>Finish report (March-April)</a:t>
            </a:r>
          </a:p>
          <a:p>
            <a:pPr lvl="0"/>
            <a:r>
              <a:rPr lang="en-US" sz="2400" dirty="0"/>
              <a:t>Publish, Publish, Publish!</a:t>
            </a:r>
          </a:p>
          <a:p>
            <a:pPr lvl="0"/>
            <a:r>
              <a:rPr lang="en-US" sz="2400" dirty="0"/>
              <a:t>Present work at technical meetings (e.g. ITE)</a:t>
            </a:r>
          </a:p>
          <a:p>
            <a:pPr lvl="0"/>
            <a:r>
              <a:rPr lang="en-US" sz="2400" dirty="0"/>
              <a:t>Disseminate results to stakeholders through webinars and CSCRS/</a:t>
            </a:r>
            <a:r>
              <a:rPr lang="en-US" sz="2400" dirty="0" err="1"/>
              <a:t>SafeTREC</a:t>
            </a:r>
            <a:r>
              <a:rPr lang="en-US" sz="2400" dirty="0"/>
              <a:t>/CTR educational and professional development outlets. </a:t>
            </a:r>
            <a:endParaRPr lang="en-AU" sz="2400"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35</a:t>
            </a:fld>
            <a:endParaRPr lang="en-US" dirty="0"/>
          </a:p>
        </p:txBody>
      </p:sp>
    </p:spTree>
    <p:extLst>
      <p:ext uri="{BB962C8B-B14F-4D97-AF65-F5344CB8AC3E}">
        <p14:creationId xmlns:p14="http://schemas.microsoft.com/office/powerpoint/2010/main" val="1953253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Follow-up Work </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36</a:t>
            </a:fld>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11250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STUDY 1</a:t>
            </a:r>
            <a:br>
              <a:rPr lang="en-US" sz="2000" b="1" dirty="0"/>
            </a:br>
            <a:r>
              <a:rPr lang="en-US" sz="2000" b="1" dirty="0"/>
              <a:t>Linking Crash and Post-Crash Data to Get a “Complete Picture” of </a:t>
            </a:r>
            <a:br>
              <a:rPr lang="en-US" sz="2000" b="1" dirty="0"/>
            </a:br>
            <a:r>
              <a:rPr lang="en-US" sz="2000" b="1" dirty="0"/>
              <a:t>Pedestrian/Bicyclist Injury</a:t>
            </a:r>
          </a:p>
        </p:txBody>
      </p:sp>
      <p:sp>
        <p:nvSpPr>
          <p:cNvPr id="3" name="Content Placeholder 2"/>
          <p:cNvSpPr>
            <a:spLocks noGrp="1"/>
          </p:cNvSpPr>
          <p:nvPr>
            <p:ph idx="1"/>
          </p:nvPr>
        </p:nvSpPr>
        <p:spPr/>
        <p:txBody>
          <a:bodyPr>
            <a:normAutofit/>
          </a:bodyPr>
          <a:lstStyle/>
          <a:p>
            <a:r>
              <a:rPr lang="en-US" dirty="0"/>
              <a:t>Proposed Year 2 Activities</a:t>
            </a:r>
          </a:p>
          <a:p>
            <a:endParaRPr lang="en-US" dirty="0"/>
          </a:p>
          <a:p>
            <a:r>
              <a:rPr lang="en-US" dirty="0"/>
              <a:t>Obtain data files linking crash and medical data (CMOD, or Crash Medical Outcome Data) developed by the California State DPH to evaluate the degree to which crash data (i.e., police collision reports) under-report crash injuries. </a:t>
            </a:r>
          </a:p>
          <a:p>
            <a:endParaRPr lang="en-US" dirty="0"/>
          </a:p>
          <a:p>
            <a:r>
              <a:rPr lang="en-US" dirty="0"/>
              <a:t>Focus on pedestrian/bicyclist injury, identifying factors (e.g., age, ethnicity, geographic area) associated with level of reporting.  </a:t>
            </a:r>
          </a:p>
          <a:p>
            <a:endParaRPr lang="en-US" dirty="0"/>
          </a:p>
          <a:p>
            <a:r>
              <a:rPr lang="en-US" dirty="0"/>
              <a:t>Focus on evaluating level of crash reporting of pedestrian/bicyclist injury on tribal areas in California </a:t>
            </a:r>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37</a:t>
            </a:fld>
            <a:endParaRPr lang="en-US" dirty="0"/>
          </a:p>
        </p:txBody>
      </p:sp>
    </p:spTree>
    <p:extLst>
      <p:ext uri="{BB962C8B-B14F-4D97-AF65-F5344CB8AC3E}">
        <p14:creationId xmlns:p14="http://schemas.microsoft.com/office/powerpoint/2010/main" val="275325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STUDY 2</a:t>
            </a:r>
            <a:br>
              <a:rPr lang="en-US" sz="1800" b="1" dirty="0"/>
            </a:br>
            <a:r>
              <a:rPr lang="en-US" sz="1800" b="1" dirty="0"/>
              <a:t>Develop measures of EMS response times (time from crash to dispatch, time from dispatch to arrival of EMS crew, time on site, time to ED, etc.) as a function of rural versus urban, cell phone coverage, trauma center location, etc.</a:t>
            </a:r>
          </a:p>
        </p:txBody>
      </p:sp>
      <p:sp>
        <p:nvSpPr>
          <p:cNvPr id="3" name="Content Placeholder 2"/>
          <p:cNvSpPr>
            <a:spLocks noGrp="1"/>
          </p:cNvSpPr>
          <p:nvPr>
            <p:ph idx="1"/>
          </p:nvPr>
        </p:nvSpPr>
        <p:spPr/>
        <p:txBody>
          <a:bodyPr>
            <a:normAutofit fontScale="77500" lnSpcReduction="20000"/>
          </a:bodyPr>
          <a:lstStyle/>
          <a:p>
            <a:r>
              <a:rPr lang="en-US" dirty="0"/>
              <a:t>Year 2 Proposed Activities</a:t>
            </a:r>
          </a:p>
          <a:p>
            <a:endParaRPr lang="en-US" dirty="0"/>
          </a:p>
          <a:p>
            <a:r>
              <a:rPr lang="en-US" dirty="0"/>
              <a:t>Begin analysis of data already obtained from CEMIS (California EMS Information System) to evaluate time elements in EMS response from the time of the crash to the time of arrival at an emergency department or trauma center.</a:t>
            </a:r>
          </a:p>
          <a:p>
            <a:endParaRPr lang="en-US" dirty="0"/>
          </a:p>
          <a:p>
            <a:r>
              <a:rPr lang="en-US" dirty="0"/>
              <a:t>Obtain addition data listed in the NEMSIS Uniform EMS Dataset as needed from CEMSIS to explore how factors such as location of EMS unit, type of treatment provided at the scene, etc. impact time elements.</a:t>
            </a:r>
          </a:p>
          <a:p>
            <a:endParaRPr lang="en-US" dirty="0"/>
          </a:p>
          <a:p>
            <a:r>
              <a:rPr lang="en-US" dirty="0"/>
              <a:t>Prepare a detailed report showing EMS response times as a function of crash location, ED/trauma center location, and other factors.  Highlight the factors that might be modified (e.g., cell phone coverage, placement of EMS response unites, etc.) to improve EMS response.  This could take the form of a statistical model of EMS response in California that can identify the factors most likely to have a beneficial impact on improved injury outcomes.</a:t>
            </a:r>
          </a:p>
          <a:p>
            <a:endParaRPr lang="en-US" dirty="0"/>
          </a:p>
          <a:p>
            <a:r>
              <a:rPr lang="en-US" dirty="0"/>
              <a:t> As a subpart of the above goals, look specifically at EMS response times in tribal areas in California (note:  in a study of traffic safety in tribal areas in California, EMS response has been noted as a particular issue).</a:t>
            </a:r>
          </a:p>
          <a:p>
            <a:endParaRPr lang="en-US" dirty="0"/>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38</a:t>
            </a:fld>
            <a:endParaRPr lang="en-US" dirty="0"/>
          </a:p>
        </p:txBody>
      </p:sp>
    </p:spTree>
    <p:extLst>
      <p:ext uri="{BB962C8B-B14F-4D97-AF65-F5344CB8AC3E}">
        <p14:creationId xmlns:p14="http://schemas.microsoft.com/office/powerpoint/2010/main" val="145713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STUDY 3 &amp; 4 </a:t>
            </a:r>
            <a:br>
              <a:rPr lang="en-US" sz="1800" b="1" dirty="0"/>
            </a:br>
            <a:endParaRPr lang="en-US" sz="1800" b="1" dirty="0"/>
          </a:p>
        </p:txBody>
      </p:sp>
      <p:sp>
        <p:nvSpPr>
          <p:cNvPr id="3" name="Content Placeholder 2"/>
          <p:cNvSpPr>
            <a:spLocks noGrp="1"/>
          </p:cNvSpPr>
          <p:nvPr>
            <p:ph idx="1"/>
          </p:nvPr>
        </p:nvSpPr>
        <p:spPr/>
        <p:txBody>
          <a:bodyPr>
            <a:normAutofit/>
          </a:bodyPr>
          <a:lstStyle/>
          <a:p>
            <a:r>
              <a:rPr lang="en-US" dirty="0"/>
              <a:t>Year 2: </a:t>
            </a:r>
            <a:r>
              <a:rPr lang="en-US" b="1" dirty="0"/>
              <a:t>Integrating Spatial Safety Data into Planning Processes </a:t>
            </a:r>
          </a:p>
          <a:p>
            <a:endParaRPr lang="en-US" dirty="0"/>
          </a:p>
          <a:p>
            <a:r>
              <a:rPr lang="en-US" dirty="0"/>
              <a:t>Extend the Home-based Safety safety approach integrate into planning process</a:t>
            </a:r>
          </a:p>
          <a:p>
            <a:r>
              <a:rPr lang="en-US" dirty="0"/>
              <a:t>Expand attribution of crash causal behaviors to neighborhood profiles. </a:t>
            </a:r>
          </a:p>
          <a:p>
            <a:r>
              <a:rPr lang="en-US" dirty="0"/>
              <a:t>Integrate ”crash generation” concepts into transportation planning processes (akin to “trip generation” concepts) and test on one metro planning model. </a:t>
            </a:r>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39</a:t>
            </a:fld>
            <a:endParaRPr lang="en-US" dirty="0"/>
          </a:p>
        </p:txBody>
      </p:sp>
    </p:spTree>
    <p:extLst>
      <p:ext uri="{BB962C8B-B14F-4D97-AF65-F5344CB8AC3E}">
        <p14:creationId xmlns:p14="http://schemas.microsoft.com/office/powerpoint/2010/main" val="208231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CODES</a:t>
            </a:r>
          </a:p>
        </p:txBody>
      </p:sp>
      <p:sp>
        <p:nvSpPr>
          <p:cNvPr id="3" name="Content Placeholder 2"/>
          <p:cNvSpPr>
            <a:spLocks noGrp="1"/>
          </p:cNvSpPr>
          <p:nvPr>
            <p:ph idx="1"/>
          </p:nvPr>
        </p:nvSpPr>
        <p:spPr>
          <a:xfrm>
            <a:off x="457200" y="1600200"/>
            <a:ext cx="7807911" cy="4525963"/>
          </a:xfrm>
        </p:spPr>
        <p:txBody>
          <a:bodyPr>
            <a:normAutofit/>
          </a:bodyPr>
          <a:lstStyle/>
          <a:p>
            <a:pPr>
              <a:buFont typeface="Arial" panose="020B0604020202020204" pitchFamily="34" charset="0"/>
              <a:buChar char="•"/>
            </a:pPr>
            <a:r>
              <a:rPr lang="en-US" sz="2400" dirty="0">
                <a:solidFill>
                  <a:schemeClr val="tx1"/>
                </a:solidFill>
              </a:rPr>
              <a:t>Aim is to Link crash, vehicle, and behavior characteristics to their specific medical and financial outcomes</a:t>
            </a:r>
          </a:p>
          <a:p>
            <a:pPr>
              <a:buFont typeface="Arial" panose="020B0604020202020204" pitchFamily="34" charset="0"/>
              <a:buChar char="•"/>
            </a:pPr>
            <a:r>
              <a:rPr lang="en-US" sz="2400" dirty="0">
                <a:solidFill>
                  <a:schemeClr val="tx1"/>
                </a:solidFill>
              </a:rPr>
              <a:t>Provide a comprehensive understanding of motor vehicle crash outcomes </a:t>
            </a:r>
          </a:p>
          <a:p>
            <a:pPr>
              <a:buFont typeface="Arial" panose="020B0604020202020204" pitchFamily="34" charset="0"/>
              <a:buChar char="•"/>
            </a:pPr>
            <a:r>
              <a:rPr lang="en-US" sz="2400" dirty="0">
                <a:solidFill>
                  <a:schemeClr val="tx1"/>
                </a:solidFill>
              </a:rPr>
              <a:t>CODES data reside in the States where the linkage originated, and NHTSA does not disseminate CODES data.</a:t>
            </a:r>
          </a:p>
          <a:p>
            <a:pPr>
              <a:buFont typeface="Arial" panose="020B0604020202020204" pitchFamily="34" charset="0"/>
              <a:buChar char="•"/>
            </a:pPr>
            <a:r>
              <a:rPr lang="en-US" sz="2400" dirty="0">
                <a:solidFill>
                  <a:schemeClr val="tx1"/>
                </a:solidFill>
              </a:rPr>
              <a:t>Conducted in 15 states (2013)</a:t>
            </a:r>
          </a:p>
          <a:p>
            <a:pPr>
              <a:buFont typeface="Arial" panose="020B0604020202020204" pitchFamily="34" charset="0"/>
              <a:buChar char="•"/>
            </a:pPr>
            <a:r>
              <a:rPr lang="en-US" sz="2400" dirty="0">
                <a:solidFill>
                  <a:schemeClr val="tx1"/>
                </a:solidFill>
              </a:rPr>
              <a:t>Methodology varies by states (Probabilistic and Deterministic) .</a:t>
            </a:r>
          </a:p>
          <a:p>
            <a:pPr>
              <a:buFont typeface="Arial" panose="020B0604020202020204" pitchFamily="34" charset="0"/>
              <a:buChar char="•"/>
            </a:pPr>
            <a:r>
              <a:rPr lang="en-US" sz="2400" dirty="0">
                <a:solidFill>
                  <a:srgbClr val="FF0000"/>
                </a:solidFill>
              </a:rPr>
              <a:t>Limitations of CODES or similar program (e.g., CMOD)</a:t>
            </a:r>
          </a:p>
          <a:p>
            <a:pPr lvl="1">
              <a:buFont typeface="Arial" panose="020B0604020202020204" pitchFamily="34" charset="0"/>
              <a:buChar char="•"/>
            </a:pPr>
            <a:r>
              <a:rPr lang="en-US" sz="2000" dirty="0">
                <a:solidFill>
                  <a:srgbClr val="FF0000"/>
                </a:solidFill>
              </a:rPr>
              <a:t>Only considered health-oriented database and police databases</a:t>
            </a:r>
            <a:endParaRPr lang="en-US" sz="2400" dirty="0">
              <a:solidFill>
                <a:srgbClr val="FF0000"/>
              </a:solidFill>
            </a:endParaRP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4</a:t>
            </a:fld>
            <a:endParaRPr lang="en-US" dirty="0"/>
          </a:p>
        </p:txBody>
      </p:sp>
    </p:spTree>
    <p:extLst>
      <p:ext uri="{BB962C8B-B14F-4D97-AF65-F5344CB8AC3E}">
        <p14:creationId xmlns:p14="http://schemas.microsoft.com/office/powerpoint/2010/main" val="2413755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STUDY X</a:t>
            </a:r>
            <a:br>
              <a:rPr lang="en-US" sz="1800" b="1" dirty="0"/>
            </a:br>
            <a:endParaRPr lang="en-US" sz="1800" b="1" dirty="0"/>
          </a:p>
        </p:txBody>
      </p:sp>
      <p:sp>
        <p:nvSpPr>
          <p:cNvPr id="3" name="Content Placeholder 2"/>
          <p:cNvSpPr>
            <a:spLocks noGrp="1"/>
          </p:cNvSpPr>
          <p:nvPr>
            <p:ph idx="1"/>
          </p:nvPr>
        </p:nvSpPr>
        <p:spPr>
          <a:xfrm>
            <a:off x="628650" y="1825625"/>
            <a:ext cx="8373460" cy="4351338"/>
          </a:xfrm>
        </p:spPr>
        <p:txBody>
          <a:bodyPr>
            <a:normAutofit/>
          </a:bodyPr>
          <a:lstStyle/>
          <a:p>
            <a:r>
              <a:rPr lang="en-US" dirty="0"/>
              <a:t>Year 2: </a:t>
            </a:r>
            <a:r>
              <a:rPr lang="en-US" b="1" dirty="0"/>
              <a:t>Opioids at the health and transportation safety nexus. </a:t>
            </a:r>
          </a:p>
          <a:p>
            <a:endParaRPr lang="en-US" b="1" dirty="0"/>
          </a:p>
          <a:p>
            <a:r>
              <a:rPr lang="en-US" dirty="0"/>
              <a:t>Explore integration of crash, health, and prescription drug monitoring datasets across critical states</a:t>
            </a:r>
          </a:p>
          <a:p>
            <a:endParaRPr lang="en-US" dirty="0"/>
          </a:p>
          <a:p>
            <a:r>
              <a:rPr lang="en-US" dirty="0"/>
              <a:t>Health system map: opioid </a:t>
            </a:r>
            <a:r>
              <a:rPr lang="en-US" dirty="0">
                <a:sym typeface="Wingdings"/>
              </a:rPr>
              <a:t> </a:t>
            </a:r>
            <a:r>
              <a:rPr lang="en-US" dirty="0"/>
              <a:t> traffic safety </a:t>
            </a:r>
            <a:r>
              <a:rPr lang="en-US" dirty="0">
                <a:sym typeface="Wingdings"/>
              </a:rPr>
              <a:t> opioid  health outcome</a:t>
            </a:r>
          </a:p>
          <a:p>
            <a:endParaRPr lang="en-US" dirty="0">
              <a:sym typeface="Wingdings"/>
            </a:endParaRPr>
          </a:p>
          <a:p>
            <a:r>
              <a:rPr lang="en-US" dirty="0">
                <a:sym typeface="Wingdings"/>
              </a:rPr>
              <a:t>Identify capabilities of datasets and institutions to answer questions related to opioid health system map. </a:t>
            </a:r>
            <a:endParaRPr lang="en-US" dirty="0"/>
          </a:p>
        </p:txBody>
      </p:sp>
      <p:sp>
        <p:nvSpPr>
          <p:cNvPr id="4" name="Footer Placeholder 3"/>
          <p:cNvSpPr>
            <a:spLocks noGrp="1"/>
          </p:cNvSpPr>
          <p:nvPr>
            <p:ph type="ftr" sz="quarter" idx="11"/>
          </p:nvPr>
        </p:nvSpPr>
        <p:spPr/>
        <p:txBody>
          <a:bodyPr/>
          <a:lstStyle/>
          <a:p>
            <a:r>
              <a:rPr lang="en-US"/>
              <a:t>Case Studies 1&amp;2</a:t>
            </a:r>
            <a:endParaRPr lang="en-US" dirty="0"/>
          </a:p>
        </p:txBody>
      </p:sp>
      <p:sp>
        <p:nvSpPr>
          <p:cNvPr id="5" name="Slide Number Placeholder 4"/>
          <p:cNvSpPr>
            <a:spLocks noGrp="1"/>
          </p:cNvSpPr>
          <p:nvPr>
            <p:ph type="sldNum" sz="quarter" idx="12"/>
          </p:nvPr>
        </p:nvSpPr>
        <p:spPr/>
        <p:txBody>
          <a:bodyPr/>
          <a:lstStyle/>
          <a:p>
            <a:fld id="{9C9CE96D-1D7B-4930-B1F4-29A8DCA1937F}" type="slidenum">
              <a:rPr lang="en-US" smtClean="0"/>
              <a:pPr/>
              <a:t>40</a:t>
            </a:fld>
            <a:endParaRPr lang="en-US" dirty="0"/>
          </a:p>
        </p:txBody>
      </p:sp>
    </p:spTree>
    <p:extLst>
      <p:ext uri="{BB962C8B-B14F-4D97-AF65-F5344CB8AC3E}">
        <p14:creationId xmlns:p14="http://schemas.microsoft.com/office/powerpoint/2010/main" val="1862990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a:xfrm>
            <a:off x="457200" y="1600200"/>
            <a:ext cx="7807911" cy="4525963"/>
          </a:xfrm>
        </p:spPr>
        <p:txBody>
          <a:bodyPr>
            <a:normAutofit/>
          </a:bodyPr>
          <a:lstStyle/>
          <a:p>
            <a:pPr marL="0" indent="0" algn="ctr">
              <a:buNone/>
            </a:pPr>
            <a:endParaRPr lang="en-US" sz="2400"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41</a:t>
            </a:fld>
            <a:endParaRPr lang="en-US" dirty="0"/>
          </a:p>
        </p:txBody>
      </p:sp>
    </p:spTree>
    <p:extLst>
      <p:ext uri="{BB962C8B-B14F-4D97-AF65-F5344CB8AC3E}">
        <p14:creationId xmlns:p14="http://schemas.microsoft.com/office/powerpoint/2010/main" val="306216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Literature Review</a:t>
            </a:r>
          </a:p>
        </p:txBody>
      </p:sp>
      <p:sp>
        <p:nvSpPr>
          <p:cNvPr id="3" name="Content Placeholder 2"/>
          <p:cNvSpPr>
            <a:spLocks noGrp="1"/>
          </p:cNvSpPr>
          <p:nvPr>
            <p:ph idx="1"/>
          </p:nvPr>
        </p:nvSpPr>
        <p:spPr>
          <a:xfrm>
            <a:off x="457200" y="1600200"/>
            <a:ext cx="7807911" cy="4525963"/>
          </a:xfrm>
        </p:spPr>
        <p:txBody>
          <a:bodyPr>
            <a:normAutofit/>
          </a:bodyPr>
          <a:lstStyle/>
          <a:p>
            <a:pPr marL="0" indent="0">
              <a:buNone/>
            </a:pPr>
            <a:r>
              <a:rPr lang="en-US" sz="2400" dirty="0"/>
              <a:t>Linkage Methods:</a:t>
            </a:r>
          </a:p>
          <a:p>
            <a:pPr>
              <a:buFont typeface="Arial" panose="020B0604020202020204" pitchFamily="34" charset="0"/>
              <a:buChar char="•"/>
            </a:pPr>
            <a:r>
              <a:rPr lang="en-US" sz="2400" dirty="0"/>
              <a:t>Interface</a:t>
            </a:r>
          </a:p>
          <a:p>
            <a:pPr lvl="1">
              <a:buFont typeface="Arial" panose="020B0604020202020204" pitchFamily="34" charset="0"/>
              <a:buChar char="•"/>
            </a:pPr>
            <a:r>
              <a:rPr lang="en-US" sz="2000" dirty="0"/>
              <a:t>Real time interaction between databases </a:t>
            </a:r>
          </a:p>
          <a:p>
            <a:pPr lvl="1">
              <a:buFont typeface="Arial" panose="020B0604020202020204" pitchFamily="34" charset="0"/>
              <a:buChar char="•"/>
            </a:pPr>
            <a:r>
              <a:rPr lang="en-US" sz="2000" dirty="0">
                <a:solidFill>
                  <a:srgbClr val="FF0000"/>
                </a:solidFill>
              </a:rPr>
              <a:t>Need Compilation of data from multiple agencies</a:t>
            </a:r>
          </a:p>
          <a:p>
            <a:pPr>
              <a:buFont typeface="Arial" panose="020B0604020202020204" pitchFamily="34" charset="0"/>
              <a:buChar char="•"/>
            </a:pPr>
            <a:r>
              <a:rPr lang="en-US" sz="2400" dirty="0"/>
              <a:t>Direct Method</a:t>
            </a:r>
          </a:p>
          <a:p>
            <a:pPr lvl="1">
              <a:buFont typeface="Arial" panose="020B0604020202020204" pitchFamily="34" charset="0"/>
              <a:buChar char="•"/>
            </a:pPr>
            <a:r>
              <a:rPr lang="en-US" sz="2000" dirty="0"/>
              <a:t>Databases Share a unique single identifier</a:t>
            </a:r>
          </a:p>
          <a:p>
            <a:pPr lvl="1">
              <a:buFont typeface="Arial" panose="020B0604020202020204" pitchFamily="34" charset="0"/>
              <a:buChar char="•"/>
            </a:pPr>
            <a:r>
              <a:rPr lang="en-US" sz="2000" dirty="0"/>
              <a:t>E.g., SSN, License Number</a:t>
            </a:r>
          </a:p>
          <a:p>
            <a:pPr lvl="1">
              <a:buFont typeface="Arial" panose="020B0604020202020204" pitchFamily="34" charset="0"/>
              <a:buChar char="•"/>
            </a:pPr>
            <a:r>
              <a:rPr lang="en-US" sz="2000" dirty="0">
                <a:solidFill>
                  <a:srgbClr val="FF0000"/>
                </a:solidFill>
              </a:rPr>
              <a:t>Difficulty to access data; Health Insurance Portability and Accountability Act (HIPAA) </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5</a:t>
            </a:fld>
            <a:endParaRPr lang="en-US" dirty="0"/>
          </a:p>
        </p:txBody>
      </p:sp>
    </p:spTree>
    <p:extLst>
      <p:ext uri="{BB962C8B-B14F-4D97-AF65-F5344CB8AC3E}">
        <p14:creationId xmlns:p14="http://schemas.microsoft.com/office/powerpoint/2010/main" val="50051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Literature Review</a:t>
            </a:r>
          </a:p>
        </p:txBody>
      </p:sp>
      <p:sp>
        <p:nvSpPr>
          <p:cNvPr id="3" name="Content Placeholder 2"/>
          <p:cNvSpPr>
            <a:spLocks noGrp="1"/>
          </p:cNvSpPr>
          <p:nvPr>
            <p:ph idx="1"/>
          </p:nvPr>
        </p:nvSpPr>
        <p:spPr>
          <a:xfrm>
            <a:off x="457200" y="1600200"/>
            <a:ext cx="7807911" cy="4525963"/>
          </a:xfrm>
        </p:spPr>
        <p:txBody>
          <a:bodyPr>
            <a:normAutofit/>
          </a:bodyPr>
          <a:lstStyle/>
          <a:p>
            <a:pPr>
              <a:buFont typeface="Arial" panose="020B0604020202020204" pitchFamily="34" charset="0"/>
              <a:buChar char="•"/>
            </a:pPr>
            <a:r>
              <a:rPr lang="en-US" sz="2400" dirty="0"/>
              <a:t>Deterministic Linkage</a:t>
            </a:r>
          </a:p>
          <a:p>
            <a:pPr lvl="1">
              <a:buFont typeface="Arial" panose="020B0604020202020204" pitchFamily="34" charset="0"/>
              <a:buChar char="•"/>
            </a:pPr>
            <a:r>
              <a:rPr lang="en-US" sz="2000" dirty="0"/>
              <a:t>Multiple quasi-unique fields that describe an individual who was involved in an MVC: Time and Geographical data elements, gender, age</a:t>
            </a:r>
          </a:p>
          <a:p>
            <a:pPr lvl="1">
              <a:buFont typeface="Arial" panose="020B0604020202020204" pitchFamily="34" charset="0"/>
              <a:buChar char="•"/>
            </a:pPr>
            <a:r>
              <a:rPr lang="en-US" sz="2000" dirty="0">
                <a:solidFill>
                  <a:srgbClr val="FF0000"/>
                </a:solidFill>
              </a:rPr>
              <a:t>Need a scoring system (based on researchers’ Judgment) to identify the matches </a:t>
            </a:r>
          </a:p>
          <a:p>
            <a:pPr>
              <a:buFont typeface="Arial" panose="020B0604020202020204" pitchFamily="34" charset="0"/>
              <a:buChar char="•"/>
            </a:pPr>
            <a:r>
              <a:rPr lang="en-US" sz="2400" dirty="0"/>
              <a:t>Probabilistic Linkage</a:t>
            </a:r>
          </a:p>
          <a:p>
            <a:pPr lvl="1">
              <a:buFont typeface="Arial" panose="020B0604020202020204" pitchFamily="34" charset="0"/>
              <a:buChar char="•"/>
            </a:pPr>
            <a:r>
              <a:rPr lang="en-US" sz="2000" dirty="0"/>
              <a:t>Aim: generate the probability that a pair of records describe same person and event.</a:t>
            </a:r>
          </a:p>
          <a:p>
            <a:pPr lvl="1">
              <a:buFont typeface="Arial" panose="020B0604020202020204" pitchFamily="34" charset="0"/>
              <a:buChar char="•"/>
            </a:pPr>
            <a:r>
              <a:rPr lang="en-US" sz="2000" dirty="0">
                <a:solidFill>
                  <a:srgbClr val="00B050"/>
                </a:solidFill>
              </a:rPr>
              <a:t>Address the Judgments’ concerns</a:t>
            </a:r>
          </a:p>
          <a:p>
            <a:pPr lvl="1">
              <a:buFont typeface="Arial" panose="020B0604020202020204" pitchFamily="34" charset="0"/>
              <a:buChar char="•"/>
            </a:pPr>
            <a:r>
              <a:rPr lang="en-US" sz="2000" dirty="0"/>
              <a:t>It is the current practice in CODES program</a:t>
            </a:r>
          </a:p>
          <a:p>
            <a:pPr>
              <a:buFont typeface="Arial" panose="020B0604020202020204" pitchFamily="34" charset="0"/>
              <a:buChar char="•"/>
            </a:pPr>
            <a:r>
              <a:rPr lang="en-US" sz="2400" dirty="0"/>
              <a:t>Spatial method</a:t>
            </a:r>
          </a:p>
          <a:p>
            <a:pPr marL="0" indent="0">
              <a:buNone/>
            </a:pPr>
            <a:endParaRPr lang="en-US" sz="2400" dirty="0"/>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6</a:t>
            </a:fld>
            <a:endParaRPr lang="en-US" dirty="0"/>
          </a:p>
        </p:txBody>
      </p:sp>
    </p:spTree>
    <p:extLst>
      <p:ext uri="{BB962C8B-B14F-4D97-AF65-F5344CB8AC3E}">
        <p14:creationId xmlns:p14="http://schemas.microsoft.com/office/powerpoint/2010/main" val="415772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Studies Classification</a:t>
            </a:r>
          </a:p>
        </p:txBody>
      </p:sp>
      <p:sp>
        <p:nvSpPr>
          <p:cNvPr id="3" name="Content Placeholder 2"/>
          <p:cNvSpPr>
            <a:spLocks noGrp="1"/>
          </p:cNvSpPr>
          <p:nvPr>
            <p:ph idx="1"/>
          </p:nvPr>
        </p:nvSpPr>
        <p:spPr>
          <a:xfrm>
            <a:off x="457200" y="1600200"/>
            <a:ext cx="7807911" cy="4525963"/>
          </a:xfrm>
        </p:spPr>
        <p:txBody>
          <a:bodyPr>
            <a:normAutofit/>
          </a:bodyPr>
          <a:lstStyle/>
          <a:p>
            <a:pPr marL="0" indent="0">
              <a:buNone/>
            </a:pPr>
            <a:r>
              <a:rPr lang="en-US" sz="2400" dirty="0"/>
              <a:t>Linking Police Crash databases and Hospital Oriented Data Applications</a:t>
            </a:r>
          </a:p>
          <a:p>
            <a:pPr>
              <a:buFont typeface="Arial" panose="020B0604020202020204" pitchFamily="34" charset="0"/>
              <a:buChar char="•"/>
            </a:pPr>
            <a:r>
              <a:rPr lang="en-US" sz="2400" dirty="0"/>
              <a:t>The studies could be categorized into: </a:t>
            </a:r>
          </a:p>
          <a:p>
            <a:pPr marL="914400" lvl="1" indent="-457200">
              <a:buFont typeface="+mj-lt"/>
              <a:buAutoNum type="arabicPeriod"/>
            </a:pPr>
            <a:r>
              <a:rPr lang="en-US" sz="2000" dirty="0"/>
              <a:t>Comparison Of The KABCO Scale and AIS Injury Severity Scale. </a:t>
            </a:r>
          </a:p>
          <a:p>
            <a:pPr marL="914400" lvl="1" indent="-457200">
              <a:buFont typeface="+mj-lt"/>
              <a:buAutoNum type="arabicPeriod"/>
            </a:pPr>
            <a:r>
              <a:rPr lang="en-US" sz="2000" dirty="0"/>
              <a:t>Factors Influencing Injury Severity</a:t>
            </a:r>
          </a:p>
          <a:p>
            <a:pPr marL="914400" lvl="1" indent="-457200">
              <a:buFont typeface="+mj-lt"/>
              <a:buAutoNum type="arabicPeriod"/>
            </a:pPr>
            <a:r>
              <a:rPr lang="en-US" sz="2000" dirty="0"/>
              <a:t>Underreporting of Traffic Crashes</a:t>
            </a:r>
          </a:p>
          <a:p>
            <a:pPr marL="914400" lvl="1" indent="-457200">
              <a:buFont typeface="+mj-lt"/>
              <a:buAutoNum type="arabicPeriod"/>
            </a:pPr>
            <a:r>
              <a:rPr lang="en-US" sz="2000" dirty="0"/>
              <a:t>Substance Abuse and Motor-Vehicle Crashes</a:t>
            </a:r>
          </a:p>
          <a:p>
            <a:pPr marL="914400" lvl="1" indent="-457200">
              <a:buFont typeface="+mj-lt"/>
              <a:buAutoNum type="arabicPeriod"/>
            </a:pPr>
            <a:r>
              <a:rPr lang="en-US" sz="2000" dirty="0"/>
              <a:t>Evaluation of Safety Equipment</a:t>
            </a:r>
          </a:p>
          <a:p>
            <a:pPr marL="914400" lvl="1" indent="-457200">
              <a:buFont typeface="+mj-lt"/>
              <a:buAutoNum type="arabicPeriod"/>
            </a:pPr>
            <a:r>
              <a:rPr lang="en-US" sz="2000" dirty="0"/>
              <a:t>Analyzing Specific Road User traffic crashes</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7</a:t>
            </a:fld>
            <a:endParaRPr lang="en-US" dirty="0"/>
          </a:p>
        </p:txBody>
      </p:sp>
    </p:spTree>
    <p:extLst>
      <p:ext uri="{BB962C8B-B14F-4D97-AF65-F5344CB8AC3E}">
        <p14:creationId xmlns:p14="http://schemas.microsoft.com/office/powerpoint/2010/main" val="3566343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Introducing Databases</a:t>
            </a:r>
          </a:p>
        </p:txBody>
      </p:sp>
      <p:sp>
        <p:nvSpPr>
          <p:cNvPr id="3" name="Content Placeholder 2"/>
          <p:cNvSpPr>
            <a:spLocks noGrp="1"/>
          </p:cNvSpPr>
          <p:nvPr>
            <p:ph idx="1"/>
          </p:nvPr>
        </p:nvSpPr>
        <p:spPr>
          <a:xfrm>
            <a:off x="457201" y="1600200"/>
            <a:ext cx="2401614" cy="4525963"/>
          </a:xfrm>
        </p:spPr>
        <p:txBody>
          <a:bodyPr>
            <a:normAutofit/>
          </a:bodyPr>
          <a:lstStyle/>
          <a:p>
            <a:pPr>
              <a:buFont typeface="Arial" panose="020B0604020202020204" pitchFamily="34" charset="0"/>
              <a:buChar char="•"/>
            </a:pPr>
            <a:r>
              <a:rPr lang="en-US" sz="1400" dirty="0"/>
              <a:t>Description of the database</a:t>
            </a:r>
          </a:p>
          <a:p>
            <a:pPr>
              <a:buFont typeface="Arial" panose="020B0604020202020204" pitchFamily="34" charset="0"/>
              <a:buChar char="•"/>
            </a:pPr>
            <a:r>
              <a:rPr lang="en-US" sz="1400" dirty="0"/>
              <a:t>How to access the database w/wo PHI</a:t>
            </a:r>
          </a:p>
          <a:p>
            <a:pPr>
              <a:buFont typeface="Arial" panose="020B0604020202020204" pitchFamily="34" charset="0"/>
              <a:buChar char="•"/>
            </a:pPr>
            <a:r>
              <a:rPr lang="en-US" sz="1400" dirty="0"/>
              <a:t>Consistency between state/local</a:t>
            </a:r>
          </a:p>
          <a:p>
            <a:pPr>
              <a:buFont typeface="Arial" panose="020B0604020202020204" pitchFamily="34" charset="0"/>
              <a:buChar char="•"/>
            </a:pPr>
            <a:r>
              <a:rPr lang="en-US" sz="1400" dirty="0"/>
              <a:t>Variables within the dataset</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8</a:t>
            </a:fld>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860" y="1254248"/>
            <a:ext cx="5359940" cy="4884692"/>
          </a:xfrm>
          <a:prstGeom prst="rect">
            <a:avLst/>
          </a:prstGeom>
        </p:spPr>
      </p:pic>
    </p:spTree>
    <p:extLst>
      <p:ext uri="{BB962C8B-B14F-4D97-AF65-F5344CB8AC3E}">
        <p14:creationId xmlns:p14="http://schemas.microsoft.com/office/powerpoint/2010/main" val="327177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Exhaustive (?) List of Databases</a:t>
            </a:r>
          </a:p>
        </p:txBody>
      </p:sp>
      <p:sp>
        <p:nvSpPr>
          <p:cNvPr id="4" name="Content Placeholder 3"/>
          <p:cNvSpPr>
            <a:spLocks noGrp="1"/>
          </p:cNvSpPr>
          <p:nvPr>
            <p:ph idx="1"/>
          </p:nvPr>
        </p:nvSpPr>
        <p:spPr>
          <a:xfrm>
            <a:off x="330741" y="1468466"/>
            <a:ext cx="5885233" cy="4525963"/>
          </a:xfrm>
        </p:spPr>
        <p:txBody>
          <a:bodyPr>
            <a:normAutofit fontScale="92500" lnSpcReduction="20000"/>
          </a:bodyPr>
          <a:lstStyle/>
          <a:p>
            <a:endParaRPr lang="en-AU" dirty="0"/>
          </a:p>
          <a:p>
            <a:pPr lvl="1"/>
            <a:r>
              <a:rPr lang="en-AU" dirty="0"/>
              <a:t>Police Crash data</a:t>
            </a:r>
          </a:p>
          <a:p>
            <a:pPr lvl="1"/>
            <a:r>
              <a:rPr lang="en-AU" dirty="0"/>
              <a:t>Injured person data</a:t>
            </a:r>
          </a:p>
          <a:p>
            <a:pPr lvl="1"/>
            <a:r>
              <a:rPr lang="en-AU" dirty="0"/>
              <a:t>EMS</a:t>
            </a:r>
          </a:p>
          <a:p>
            <a:pPr lvl="1"/>
            <a:r>
              <a:rPr lang="en-AU" dirty="0"/>
              <a:t>Emergency Department (Trauma)</a:t>
            </a:r>
          </a:p>
          <a:p>
            <a:pPr lvl="1"/>
            <a:r>
              <a:rPr lang="en-AU" dirty="0"/>
              <a:t>In-patient hospital</a:t>
            </a:r>
          </a:p>
          <a:p>
            <a:pPr lvl="1"/>
            <a:r>
              <a:rPr lang="en-AU" dirty="0"/>
              <a:t>Death records</a:t>
            </a:r>
          </a:p>
          <a:p>
            <a:pPr lvl="1"/>
            <a:r>
              <a:rPr lang="en-AU" dirty="0"/>
              <a:t>Census Data (&amp; TAZ)</a:t>
            </a:r>
          </a:p>
          <a:p>
            <a:pPr lvl="1"/>
            <a:r>
              <a:rPr lang="en-AU" dirty="0"/>
              <a:t>Land Use (zoning, parcel-level)</a:t>
            </a:r>
          </a:p>
          <a:p>
            <a:pPr lvl="1"/>
            <a:r>
              <a:rPr lang="en-AU" dirty="0"/>
              <a:t>Transport infrastructure and traffic counts</a:t>
            </a:r>
          </a:p>
          <a:p>
            <a:pPr lvl="1"/>
            <a:r>
              <a:rPr lang="en-AU" dirty="0"/>
              <a:t>Weather</a:t>
            </a:r>
          </a:p>
          <a:p>
            <a:pPr lvl="1"/>
            <a:r>
              <a:rPr lang="en-AU" dirty="0"/>
              <a:t>DMV</a:t>
            </a:r>
          </a:p>
          <a:p>
            <a:pPr lvl="1"/>
            <a:r>
              <a:rPr lang="en-AU" dirty="0"/>
              <a:t>Vehicle data (OBD, CAV-emerging, event data, </a:t>
            </a:r>
            <a:r>
              <a:rPr lang="en-AU" dirty="0" err="1"/>
              <a:t>etc</a:t>
            </a:r>
            <a:r>
              <a:rPr lang="en-AU" dirty="0"/>
              <a:t>)</a:t>
            </a:r>
          </a:p>
          <a:p>
            <a:pPr lvl="1"/>
            <a:r>
              <a:rPr lang="en-AU" dirty="0"/>
              <a:t>Traffic citations</a:t>
            </a:r>
          </a:p>
          <a:p>
            <a:pPr lvl="1"/>
            <a:r>
              <a:rPr lang="en-AU" dirty="0"/>
              <a:t>Probe data or naturalistic data</a:t>
            </a:r>
          </a:p>
          <a:p>
            <a:pPr lvl="1"/>
            <a:r>
              <a:rPr lang="en-AU" dirty="0"/>
              <a:t>Self report (crowdsource) or near miss</a:t>
            </a:r>
          </a:p>
          <a:p>
            <a:pPr lvl="1"/>
            <a:r>
              <a:rPr lang="en-AU" dirty="0"/>
              <a:t>Justice department criminal histories</a:t>
            </a:r>
          </a:p>
          <a:p>
            <a:pPr lvl="1"/>
            <a:r>
              <a:rPr lang="en-AU" dirty="0"/>
              <a:t>Health expenditure</a:t>
            </a:r>
          </a:p>
          <a:p>
            <a:pPr lvl="1"/>
            <a:r>
              <a:rPr lang="en-AU" dirty="0"/>
              <a:t>Prescription Drug Monitoring</a:t>
            </a:r>
          </a:p>
        </p:txBody>
      </p:sp>
      <p:sp>
        <p:nvSpPr>
          <p:cNvPr id="5" name="Slide Number Placeholder 4">
            <a:extLst>
              <a:ext uri="{FF2B5EF4-FFF2-40B4-BE49-F238E27FC236}">
                <a16:creationId xmlns:a16="http://schemas.microsoft.com/office/drawing/2014/main" id="{526CA690-5810-4C5A-97C9-C62F284AC840}"/>
              </a:ext>
            </a:extLst>
          </p:cNvPr>
          <p:cNvSpPr>
            <a:spLocks noGrp="1"/>
          </p:cNvSpPr>
          <p:nvPr>
            <p:ph type="sldNum" sz="quarter" idx="12"/>
          </p:nvPr>
        </p:nvSpPr>
        <p:spPr/>
        <p:txBody>
          <a:bodyPr/>
          <a:lstStyle/>
          <a:p>
            <a:fld id="{051C7006-7120-F341-A188-F97DDD913081}" type="slidenum">
              <a:rPr lang="en-US" smtClean="0"/>
              <a:pPr/>
              <a:t>9</a:t>
            </a:fld>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306" y="1417638"/>
            <a:ext cx="3305671" cy="3012568"/>
          </a:xfrm>
          <a:prstGeom prst="rect">
            <a:avLst/>
          </a:prstGeom>
        </p:spPr>
      </p:pic>
    </p:spTree>
    <p:extLst>
      <p:ext uri="{BB962C8B-B14F-4D97-AF65-F5344CB8AC3E}">
        <p14:creationId xmlns:p14="http://schemas.microsoft.com/office/powerpoint/2010/main" val="3385609260"/>
      </p:ext>
    </p:extLst>
  </p:cSld>
  <p:clrMapOvr>
    <a:masterClrMapping/>
  </p:clrMapOvr>
</p:sld>
</file>

<file path=ppt/theme/theme1.xml><?xml version="1.0" encoding="utf-8"?>
<a:theme xmlns:a="http://schemas.openxmlformats.org/drawingml/2006/main" name="Title Scre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Meta Inf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ncy Picture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rt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3840</TotalTime>
  <Words>2875</Words>
  <Application>Microsoft Office PowerPoint</Application>
  <PresentationFormat>On-screen Show (4:3)</PresentationFormat>
  <Paragraphs>609</Paragraphs>
  <Slides>41</Slides>
  <Notes>29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41</vt:i4>
      </vt:variant>
    </vt:vector>
  </HeadingPairs>
  <TitlesOfParts>
    <vt:vector size="53" baseType="lpstr">
      <vt:lpstr>MS Mincho</vt:lpstr>
      <vt:lpstr>Arial</vt:lpstr>
      <vt:lpstr>Calibri</vt:lpstr>
      <vt:lpstr>Calibri Light</vt:lpstr>
      <vt:lpstr>Georgia</vt:lpstr>
      <vt:lpstr>Times New Roman</vt:lpstr>
      <vt:lpstr>Wingdings</vt:lpstr>
      <vt:lpstr>Title Screens</vt:lpstr>
      <vt:lpstr>Content: Meta Info</vt:lpstr>
      <vt:lpstr>Fancy Pictures</vt:lpstr>
      <vt:lpstr>Charts</vt:lpstr>
      <vt:lpstr>Office Theme</vt:lpstr>
      <vt:lpstr>R4: Completing the Picture of Traffic Injuries: Understanding Data Needs and Opportunities for Road Safety</vt:lpstr>
      <vt:lpstr>Primary Objectives: </vt:lpstr>
      <vt:lpstr>Previous Example</vt:lpstr>
      <vt:lpstr>CODES</vt:lpstr>
      <vt:lpstr>Literature Review</vt:lpstr>
      <vt:lpstr>Literature Review</vt:lpstr>
      <vt:lpstr>Studies Classification</vt:lpstr>
      <vt:lpstr>Introducing Databases</vt:lpstr>
      <vt:lpstr>Exhaustive (?) List of Databases</vt:lpstr>
      <vt:lpstr>Data Descriptions</vt:lpstr>
      <vt:lpstr>Case Studies</vt:lpstr>
      <vt:lpstr>Complete Picture – UC Berkeley Component</vt:lpstr>
      <vt:lpstr>CASE STUDY 1  Linking Crash and Post-Crash Data to Get a “Complete Picture” of Pedestrian/Bicyclist Injury</vt:lpstr>
      <vt:lpstr>CASE STUDY 1  Linking Crash and Post-Crash Data to Get a “Complete Picture” of Pedestrian/Bicyclist Injury</vt:lpstr>
      <vt:lpstr>CASE STUDY 2 Develop measures of EMS response times (time from crash to dispatch, time from dispatch to arrival of EMS crew, time on site, time to ED, etc.) as a function of rural versus urban, cell phone coverage, trauma center location, etc.</vt:lpstr>
      <vt:lpstr>CASE STUDY 2  Develop measures of EMS response times (time from crash to dispatch, time from dispatch to arrival of EMS crew, time on site, time to ED, etc.) as a function of rural versus urban, cell phone coverage, trauma center location, etc.</vt:lpstr>
      <vt:lpstr>CASE STUDY 4 </vt:lpstr>
      <vt:lpstr>Aims of the study</vt:lpstr>
      <vt:lpstr>Database</vt:lpstr>
      <vt:lpstr>New Definition </vt:lpstr>
      <vt:lpstr>Comparing Crash Risk*</vt:lpstr>
      <vt:lpstr>ACPM: Case Study of Tennessee</vt:lpstr>
      <vt:lpstr>CASE STUDY 3 </vt:lpstr>
      <vt:lpstr>Why does accessibility matter for safety?</vt:lpstr>
      <vt:lpstr>Accessibility vs. Density</vt:lpstr>
      <vt:lpstr>Aims of the study</vt:lpstr>
      <vt:lpstr>Databases</vt:lpstr>
      <vt:lpstr>Driver risk of involvement in traffic crash</vt:lpstr>
      <vt:lpstr>Spatial Error Model</vt:lpstr>
      <vt:lpstr>CASE STUDY 5 </vt:lpstr>
      <vt:lpstr>Aims of the study</vt:lpstr>
      <vt:lpstr>Seat Belt Use Distribution</vt:lpstr>
      <vt:lpstr>Seat Belt Hot Spots</vt:lpstr>
      <vt:lpstr>PowerPoint Presentation</vt:lpstr>
      <vt:lpstr>Reporting and Next Steps: </vt:lpstr>
      <vt:lpstr>Follow-up Work </vt:lpstr>
      <vt:lpstr>CASE STUDY 1 Linking Crash and Post-Crash Data to Get a “Complete Picture” of  Pedestrian/Bicyclist Injury</vt:lpstr>
      <vt:lpstr>CASE STUDY 2 Develop measures of EMS response times (time from crash to dispatch, time from dispatch to arrival of EMS crew, time on site, time to ED, etc.) as a function of rural versus urban, cell phone coverage, trauma center location, etc.</vt:lpstr>
      <vt:lpstr>CASE STUDY 3 &amp; 4  </vt:lpstr>
      <vt:lpstr>CASE STUDY X </vt:lpstr>
      <vt:lpstr>Questions</vt:lpstr>
    </vt:vector>
  </TitlesOfParts>
  <Company>University of Tennessee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 PowerPoint Template 2015 ver 1</dc:title>
  <dc:creator>England, Susan Elizabeth</dc:creator>
  <cp:lastModifiedBy>Palcher-Silliman, Jennifer Ann</cp:lastModifiedBy>
  <cp:revision>161</cp:revision>
  <dcterms:created xsi:type="dcterms:W3CDTF">2014-12-02T19:58:44Z</dcterms:created>
  <dcterms:modified xsi:type="dcterms:W3CDTF">2018-03-01T14:10:49Z</dcterms:modified>
</cp:coreProperties>
</file>