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6"/>
  </p:notesMasterIdLst>
  <p:handoutMasterIdLst>
    <p:handoutMasterId r:id="rId27"/>
  </p:handoutMasterIdLst>
  <p:sldIdLst>
    <p:sldId id="258" r:id="rId2"/>
    <p:sldId id="272" r:id="rId3"/>
    <p:sldId id="259" r:id="rId4"/>
    <p:sldId id="273" r:id="rId5"/>
    <p:sldId id="260" r:id="rId6"/>
    <p:sldId id="261" r:id="rId7"/>
    <p:sldId id="277" r:id="rId8"/>
    <p:sldId id="278" r:id="rId9"/>
    <p:sldId id="263" r:id="rId10"/>
    <p:sldId id="281" r:id="rId11"/>
    <p:sldId id="269" r:id="rId12"/>
    <p:sldId id="262" r:id="rId13"/>
    <p:sldId id="270" r:id="rId14"/>
    <p:sldId id="271" r:id="rId15"/>
    <p:sldId id="283" r:id="rId16"/>
    <p:sldId id="264" r:id="rId17"/>
    <p:sldId id="274" r:id="rId18"/>
    <p:sldId id="280" r:id="rId19"/>
    <p:sldId id="265" r:id="rId20"/>
    <p:sldId id="267" r:id="rId21"/>
    <p:sldId id="268" r:id="rId22"/>
    <p:sldId id="275" r:id="rId23"/>
    <p:sldId id="282" r:id="rId24"/>
    <p:sldId id="27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F2F6"/>
    <a:srgbClr val="ADC8DD"/>
    <a:srgbClr val="1F84B3"/>
    <a:srgbClr val="E7792B"/>
    <a:srgbClr val="0C1E2C"/>
    <a:srgbClr val="162E38"/>
    <a:srgbClr val="2273A5"/>
    <a:srgbClr val="194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674"/>
  </p:normalViewPr>
  <p:slideViewPr>
    <p:cSldViewPr snapToGrid="0" snapToObjects="1">
      <p:cViewPr varScale="1">
        <p:scale>
          <a:sx n="101" d="100"/>
          <a:sy n="101" d="100"/>
        </p:scale>
        <p:origin x="31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49E1C-4438-5244-9727-01BAD57E1356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F2288-E856-1845-B402-550D23636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786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94F9B-08E9-0C47-9B7F-A5395BCA5337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A0618-FAF0-4E45-9A1B-741F3298D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76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does this fit into the overall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E8306-DC6C-4264-8A65-2F0F184C84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85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does this fit into the overall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E8306-DC6C-4264-8A65-2F0F184C84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9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944148"/>
            <a:ext cx="6858000" cy="1470025"/>
          </a:xfrm>
          <a:solidFill>
            <a:srgbClr val="162E38">
              <a:alpha val="69804"/>
            </a:srgbClr>
          </a:solidFill>
        </p:spPr>
        <p:txBody>
          <a:bodyPr>
            <a:normAutofit/>
          </a:bodyPr>
          <a:lstStyle>
            <a:lvl1pPr>
              <a:defRPr sz="2600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74516"/>
            <a:ext cx="6400800" cy="1684909"/>
          </a:xfrm>
        </p:spPr>
        <p:txBody>
          <a:bodyPr>
            <a:noAutofit/>
          </a:bodyPr>
          <a:lstStyle>
            <a:lvl1pPr marL="0" indent="0" algn="ctr">
              <a:buNone/>
              <a:defRPr sz="1800" baseline="0">
                <a:solidFill>
                  <a:srgbClr val="1F84B3"/>
                </a:solidFill>
                <a:latin typeface="Arial"/>
              </a:defRPr>
            </a:lvl1pPr>
            <a:lvl2pPr marL="34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44108"/>
            <a:ext cx="9144000" cy="365125"/>
          </a:xfrm>
        </p:spPr>
        <p:txBody>
          <a:bodyPr/>
          <a:lstStyle>
            <a:lvl1pPr algn="ctr">
              <a:defRPr sz="1350" baseline="0">
                <a:solidFill>
                  <a:schemeClr val="bg1"/>
                </a:solidFill>
                <a:latin typeface="Arial" charset="0"/>
              </a:defRPr>
            </a:lvl1pPr>
          </a:lstStyle>
          <a:p>
            <a:fld id="{0BEDE40F-D3E2-6B46-815D-1BAD0BFB0599}" type="datetime4">
              <a:rPr lang="en-US" smtClean="0"/>
              <a:pPr/>
              <a:t>April 25, 2018</a:t>
            </a:fld>
            <a:endParaRPr lang="en-US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5797296" y="727904"/>
            <a:ext cx="2075688" cy="301047"/>
          </a:xfrm>
          <a:prstGeom prst="rect">
            <a:avLst/>
          </a:prstGeom>
          <a:effectLst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50" kern="1200" baseline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50" dirty="0" err="1">
                <a:solidFill>
                  <a:srgbClr val="1F84B3"/>
                </a:solidFill>
                <a:effectLst/>
              </a:rPr>
              <a:t>www.roadsafety.unc.edu</a:t>
            </a:r>
            <a:endParaRPr lang="en-US" sz="1350" dirty="0">
              <a:solidFill>
                <a:srgbClr val="1F84B3"/>
              </a:solidFill>
              <a:effectLst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395720"/>
            <a:ext cx="3180229" cy="58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69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38610"/>
            <a:ext cx="9144000" cy="419393"/>
          </a:xfrm>
          <a:prstGeom prst="rect">
            <a:avLst/>
          </a:prstGeom>
          <a:solidFill>
            <a:srgbClr val="0C1E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00"/>
              <a:t>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38610"/>
            <a:ext cx="9144000" cy="60959"/>
          </a:xfrm>
          <a:prstGeom prst="rect">
            <a:avLst/>
          </a:prstGeom>
          <a:solidFill>
            <a:srgbClr val="E779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00"/>
              <a:t>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457827"/>
          </a:xfrm>
        </p:spPr>
        <p:txBody>
          <a:bodyPr>
            <a:noAutofit/>
          </a:bodyPr>
          <a:lstStyle>
            <a:lvl1pPr algn="l">
              <a:defRPr sz="2400">
                <a:solidFill>
                  <a:srgbClr val="1F84B3"/>
                </a:solidFill>
                <a:latin typeface="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2420"/>
            <a:ext cx="8229600" cy="5263744"/>
          </a:xfrm>
        </p:spPr>
        <p:txBody>
          <a:bodyPr/>
          <a:lstStyle>
            <a:lvl1pPr>
              <a:defRPr sz="2100">
                <a:latin typeface=""/>
              </a:defRPr>
            </a:lvl1pPr>
            <a:lvl2pPr>
              <a:defRPr sz="1800">
                <a:latin typeface=""/>
              </a:defRPr>
            </a:lvl2pPr>
            <a:lvl3pPr>
              <a:defRPr sz="1500">
                <a:latin typeface=""/>
              </a:defRPr>
            </a:lvl3pPr>
            <a:lvl4pPr>
              <a:defRPr sz="1350">
                <a:latin typeface=""/>
              </a:defRPr>
            </a:lvl4pPr>
            <a:lvl5pPr>
              <a:defRPr sz="1350">
                <a:latin typeface="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71626" y="6550321"/>
            <a:ext cx="4981574" cy="195436"/>
          </a:xfrm>
        </p:spPr>
        <p:txBody>
          <a:bodyPr tIns="0" bIns="0" anchor="b" anchorCtr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www.roadsafety.unc.edu</a:t>
            </a:r>
            <a:r>
              <a:rPr lang="en-US" dirty="0"/>
              <a:t>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17328"/>
            <a:ext cx="2133600" cy="228429"/>
          </a:xfrm>
        </p:spPr>
        <p:txBody>
          <a:bodyPr tIns="0" bIns="0" anchor="b" anchorCtr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12258CD1-46C3-9144-9E82-08E65119BD8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548589"/>
            <a:ext cx="1114425" cy="19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954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DF98E-9EE5-1544-850A-AE736FB7D2AC}" type="datetime4">
              <a:rPr lang="en-US" smtClean="0"/>
              <a:t>April 25,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58CD1-46C3-9144-9E82-08E65119B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49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hf sldNum="0" hdr="0" ftr="0"/>
  <p:txStyles>
    <p:titleStyle>
      <a:lvl1pPr algn="ctr" defTabSz="342884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2" indent="-257162" algn="l" defTabSz="34288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85" indent="-214303" algn="l" defTabSz="342884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34288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342884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342884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9857" y="1510394"/>
            <a:ext cx="7772400" cy="4125296"/>
          </a:xfrm>
        </p:spPr>
        <p:txBody>
          <a:bodyPr>
            <a:normAutofit/>
          </a:bodyPr>
          <a:lstStyle/>
          <a:p>
            <a:r>
              <a:rPr lang="en-US" sz="3600" b="1" dirty="0"/>
              <a:t>R1: Structures of Stakeholder Relationships in Making Road Safety Decisions</a:t>
            </a:r>
            <a:br>
              <a:rPr lang="en-US" sz="3600" b="1" dirty="0"/>
            </a:br>
            <a:br>
              <a:rPr lang="en-US" sz="3600" b="1" dirty="0"/>
            </a:br>
            <a:br>
              <a:rPr lang="en-US" sz="2700" b="1" dirty="0"/>
            </a:br>
            <a:r>
              <a:rPr lang="en-US" sz="2400" b="1" i="1" dirty="0"/>
              <a:t>CSCRS Research Call, April 25, 2018</a:t>
            </a:r>
            <a:br>
              <a:rPr lang="en-US" sz="2400" b="1" i="1" dirty="0"/>
            </a:br>
            <a:r>
              <a:rPr lang="en-US" sz="2400" b="1" dirty="0"/>
              <a:t>Seth LaJeunesse</a:t>
            </a:r>
            <a:br>
              <a:rPr lang="en-US" sz="2400" i="1" dirty="0"/>
            </a:br>
            <a:r>
              <a:rPr lang="en-US" sz="2700" b="1" dirty="0"/>
              <a:t> </a:t>
            </a:r>
            <a:endParaRPr lang="en-US" sz="27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4922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EBF5B-E2AC-4BC4-8DA8-2CB42B292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/>
              <a:t>Core Survey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A7B5F-A312-4A77-8546-CFC56101A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Please list up to three…</a:t>
            </a:r>
          </a:p>
          <a:p>
            <a:pPr lvl="1"/>
            <a:r>
              <a:rPr lang="en-US" sz="2400" dirty="0"/>
              <a:t>Individuals</a:t>
            </a:r>
          </a:p>
          <a:p>
            <a:pPr lvl="1"/>
            <a:r>
              <a:rPr lang="en-US" sz="2400" dirty="0"/>
              <a:t>Organizations; and </a:t>
            </a:r>
          </a:p>
          <a:p>
            <a:pPr lvl="1"/>
            <a:r>
              <a:rPr lang="en-US" sz="2400" dirty="0"/>
              <a:t>Municipalities </a:t>
            </a:r>
          </a:p>
          <a:p>
            <a:r>
              <a:rPr lang="en-US" sz="2600" b="1" dirty="0"/>
              <a:t>outside of your organization/municipality</a:t>
            </a:r>
            <a:r>
              <a:rPr lang="en-US" sz="2600" dirty="0"/>
              <a:t> whose example or reputation you follow with respect to their </a:t>
            </a:r>
            <a:r>
              <a:rPr lang="en-US" sz="2600" b="1" i="1" dirty="0"/>
              <a:t>work on reducing roadway fatalities and injuries</a:t>
            </a:r>
          </a:p>
          <a:p>
            <a:endParaRPr lang="en-US" b="1" i="1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D545E-F3F5-4CC9-8939-160D80EB9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www.roadsafety.unc.edu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81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9E804-D13F-4CC1-A49E-06C4F23FF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/>
              <a:t>Select Survey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57B80-87E4-4635-96D6-F7F482DB1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dirty="0"/>
              <a:t>A nation-spanning, inter-city advice network related to traffic safety exists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Our sample is composed of 230 cities with 372 ties among them 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50.4% of ties cross regional Census boundaries (i.e., West, Midwest, Northeast, South)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Network densities are highest among Northeast cities; lowest among cities in the South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0E1C5-21D2-403A-BE8E-8AAC597A5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www.roadsafety.unc.edu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330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478B4-6CB7-4F3E-89C1-AA7288581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/>
              <a:t>Inter-City Advice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F3929-09C9-4EF5-A758-40E7CC80C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F134C-5124-445E-8CD1-5EF687077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www.roadsafety.unc.edu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44C912-63F0-48ED-8620-C622270AB0BB}"/>
              </a:ext>
            </a:extLst>
          </p:cNvPr>
          <p:cNvPicPr/>
          <p:nvPr/>
        </p:nvPicPr>
        <p:blipFill rotWithShape="1">
          <a:blip r:embed="rId2"/>
          <a:srcRect l="27404" t="44070" r="10577" b="19872"/>
          <a:stretch/>
        </p:blipFill>
        <p:spPr bwMode="auto">
          <a:xfrm>
            <a:off x="1" y="1156622"/>
            <a:ext cx="9077324" cy="455837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1828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CC0DF-EE83-4834-81B1-02912F490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/>
              <a:t>Opinion-Leading Cities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C80BC-3143-46D6-AC72-037084FF3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/>
              <a:t>In order of in-degree centrality: </a:t>
            </a:r>
          </a:p>
          <a:p>
            <a:pPr marL="685782" lvl="1" indent="-342900">
              <a:buFont typeface="+mj-lt"/>
              <a:buAutoNum type="arabicPeriod"/>
            </a:pPr>
            <a:r>
              <a:rPr lang="en-US" sz="2000" dirty="0"/>
              <a:t>New York, NY</a:t>
            </a:r>
          </a:p>
          <a:p>
            <a:pPr marL="685782" lvl="1" indent="-342900">
              <a:buFont typeface="+mj-lt"/>
              <a:buAutoNum type="arabicPeriod"/>
            </a:pPr>
            <a:r>
              <a:rPr lang="en-US" sz="2000" dirty="0"/>
              <a:t>Portland, OR</a:t>
            </a:r>
          </a:p>
          <a:p>
            <a:pPr marL="685782" lvl="1" indent="-342900">
              <a:buFont typeface="+mj-lt"/>
              <a:buAutoNum type="arabicPeriod"/>
            </a:pPr>
            <a:r>
              <a:rPr lang="en-US" sz="2000" dirty="0"/>
              <a:t>Seattle, WA</a:t>
            </a:r>
          </a:p>
          <a:p>
            <a:pPr marL="685782" lvl="1" indent="-342900">
              <a:buFont typeface="+mj-lt"/>
              <a:buAutoNum type="arabicPeriod"/>
            </a:pPr>
            <a:r>
              <a:rPr lang="en-US" sz="2000" dirty="0"/>
              <a:t>San Francisco, CA</a:t>
            </a:r>
          </a:p>
          <a:p>
            <a:pPr marL="685782" lvl="1" indent="-342900">
              <a:buFont typeface="+mj-lt"/>
              <a:buAutoNum type="arabicPeriod"/>
            </a:pPr>
            <a:r>
              <a:rPr lang="en-US" sz="2000" dirty="0"/>
              <a:t>Minneapolis, MN</a:t>
            </a:r>
          </a:p>
          <a:p>
            <a:pPr marL="685782" lvl="1" indent="-342900">
              <a:buFont typeface="+mj-lt"/>
              <a:buAutoNum type="arabicPeriod"/>
            </a:pPr>
            <a:r>
              <a:rPr lang="en-US" sz="2000" dirty="0"/>
              <a:t>Washington, DC</a:t>
            </a:r>
          </a:p>
          <a:p>
            <a:pPr marL="685782" lvl="1" indent="-342900">
              <a:buFont typeface="+mj-lt"/>
              <a:buAutoNum type="arabicPeriod"/>
            </a:pPr>
            <a:r>
              <a:rPr lang="en-US" sz="2000" dirty="0"/>
              <a:t>Boston, 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9EDCF-74AD-4F8A-91F6-7230DBDEC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www.roadsafety.unc.edu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8CF788-C0FC-4797-AD2C-CA0A6678F123}"/>
              </a:ext>
            </a:extLst>
          </p:cNvPr>
          <p:cNvSpPr txBox="1"/>
          <p:nvPr/>
        </p:nvSpPr>
        <p:spPr>
          <a:xfrm>
            <a:off x="752475" y="4240623"/>
            <a:ext cx="778192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“When opinion leaders do not adopt an innovation, systems do not change” (</a:t>
            </a:r>
            <a:r>
              <a:rPr lang="en-US" sz="2600" i="1" dirty="0"/>
              <a:t>Dearing and Cox, 2018, p. 184</a:t>
            </a:r>
            <a:r>
              <a:rPr lang="en-US" sz="2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68695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D7C4C-E45A-429E-9964-CAD239102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/>
              <a:t>Boundary-Spanning Cities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33447-B977-46FF-A494-F2EB05784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/>
              <a:t>In order of betweenness centrality: </a:t>
            </a:r>
          </a:p>
          <a:p>
            <a:pPr marL="685782" lvl="1" indent="-342900">
              <a:buFont typeface="+mj-lt"/>
              <a:buAutoNum type="arabicPeriod"/>
            </a:pPr>
            <a:r>
              <a:rPr lang="en-US" sz="2000" dirty="0"/>
              <a:t>New York, NY</a:t>
            </a:r>
          </a:p>
          <a:p>
            <a:pPr marL="685782" lvl="1" indent="-342900">
              <a:buFont typeface="+mj-lt"/>
              <a:buAutoNum type="arabicPeriod"/>
            </a:pPr>
            <a:r>
              <a:rPr lang="en-US" sz="2000" dirty="0"/>
              <a:t>Portland, OR</a:t>
            </a:r>
          </a:p>
          <a:p>
            <a:pPr marL="685782" lvl="1" indent="-342900">
              <a:buFont typeface="+mj-lt"/>
              <a:buAutoNum type="arabicPeriod"/>
            </a:pPr>
            <a:r>
              <a:rPr lang="en-US" sz="2000" dirty="0"/>
              <a:t>Minneapolis, MN</a:t>
            </a:r>
          </a:p>
          <a:p>
            <a:pPr marL="685782" lvl="1" indent="-342900">
              <a:buFont typeface="+mj-lt"/>
              <a:buAutoNum type="arabicPeriod"/>
            </a:pPr>
            <a:r>
              <a:rPr lang="en-US" sz="2000" dirty="0"/>
              <a:t>Seattle, WA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Attitudes and behaviors tend to be similar among homogenous groups</a:t>
            </a:r>
          </a:p>
          <a:p>
            <a:r>
              <a:rPr lang="en-US" dirty="0"/>
              <a:t>Boundary spanners tend to be more attuned to divergent ways of thinking and behaving. </a:t>
            </a:r>
          </a:p>
          <a:p>
            <a:r>
              <a:rPr lang="en-US" dirty="0"/>
              <a:t>Bridge-building across gaps between groups can offer insight into approaches otherwise not considered (</a:t>
            </a:r>
            <a:r>
              <a:rPr lang="en-US" i="1" dirty="0"/>
              <a:t>Burt, 2004</a:t>
            </a:r>
            <a:r>
              <a:rPr lang="en-US" dirty="0"/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12A8C-8330-44C9-A1FC-2C8B52D9D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www.roadsafety.unc.edu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412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AF99D-1BBF-4C20-99B4-54633E0B1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" y="2574428"/>
            <a:ext cx="8791575" cy="457827"/>
          </a:xfrm>
        </p:spPr>
        <p:txBody>
          <a:bodyPr/>
          <a:lstStyle/>
          <a:p>
            <a:r>
              <a:rPr lang="en-US" sz="3300" dirty="0"/>
              <a:t>Phase II: Analysis of Cities’ Vision Zero Plans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BD358-DCCC-4381-B73E-5E389B80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www.roadsafety.unc.edu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126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53C92-E660-4B51-9B7D-07961208F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/>
              <a:t>Analysis of Cities’ Vision Zero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8DD80-9D32-4204-A633-0DDA829FA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8517"/>
            <a:ext cx="8229600" cy="5263744"/>
          </a:xfrm>
        </p:spPr>
        <p:txBody>
          <a:bodyPr>
            <a:normAutofit/>
          </a:bodyPr>
          <a:lstStyle/>
          <a:p>
            <a:r>
              <a:rPr lang="en-US" sz="2200" dirty="0"/>
              <a:t>Preliminary findings from content analysis of 14 cities’ plans:</a:t>
            </a:r>
          </a:p>
          <a:p>
            <a:pPr lvl="1"/>
            <a:r>
              <a:rPr lang="en-US" sz="2000" dirty="0"/>
              <a:t>Most cities with Vision Zero plans define safety problem in “global” terms</a:t>
            </a:r>
          </a:p>
          <a:p>
            <a:pPr lvl="1"/>
            <a:r>
              <a:rPr lang="en-US" sz="2000" dirty="0"/>
              <a:t>Most involve a diverse array of professionals in action planning</a:t>
            </a:r>
          </a:p>
          <a:p>
            <a:pPr lvl="1"/>
            <a:r>
              <a:rPr lang="en-US" sz="2000" dirty="0"/>
              <a:t>Few cities clearly link proposed interventions with identified safety problems</a:t>
            </a:r>
          </a:p>
          <a:p>
            <a:pPr lvl="1"/>
            <a:r>
              <a:rPr lang="en-US" sz="2000" dirty="0"/>
              <a:t>Few cities describe plans for performance management</a:t>
            </a:r>
          </a:p>
          <a:p>
            <a:pPr lvl="1"/>
            <a:r>
              <a:rPr lang="en-US" sz="2000" dirty="0"/>
              <a:t>Few cities employ </a:t>
            </a:r>
            <a:r>
              <a:rPr lang="en-US" sz="2000" i="1" dirty="0"/>
              <a:t>systemic safety </a:t>
            </a:r>
            <a:r>
              <a:rPr lang="en-US" sz="2000" dirty="0"/>
              <a:t>(i.e., proactive, risk-based) approaches</a:t>
            </a:r>
          </a:p>
          <a:p>
            <a:pPr marL="342882" lvl="1" indent="0">
              <a:buNone/>
            </a:pPr>
            <a:endParaRPr lang="en-US" dirty="0"/>
          </a:p>
          <a:p>
            <a:pPr>
              <a:spcAft>
                <a:spcPts val="1800"/>
              </a:spcAft>
            </a:pPr>
            <a:r>
              <a:rPr lang="en-US" sz="2200" dirty="0"/>
              <a:t>To be continued in a Year 2 project: </a:t>
            </a:r>
            <a:r>
              <a:rPr lang="en-US" sz="2200" b="1" dirty="0"/>
              <a:t>R17 – “Strengthening Existing and Facilitating New Vision Zero Plans”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5BF96-C41A-4FA9-A937-35D6C6FC8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www.roadsafety.unc.edu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068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0155A-D1D5-475E-982F-F3A34EBF3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2693878"/>
            <a:ext cx="8229600" cy="457827"/>
          </a:xfrm>
        </p:spPr>
        <p:txBody>
          <a:bodyPr/>
          <a:lstStyle/>
          <a:p>
            <a:r>
              <a:rPr lang="en-US" sz="3300" dirty="0"/>
              <a:t>Phase III: Organizational Network Analysis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D11C45-37EA-49D1-BCC3-4DF9F21EE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www.roadsafety.unc.edu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56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C77EB-8310-448D-A479-346487DD5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/>
              <a:t>Organizational Network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77FCC-5B7D-488A-A46A-F774AAE20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882" lvl="1" indent="0">
              <a:buNone/>
            </a:pPr>
            <a:r>
              <a:rPr lang="en-US" sz="2600" dirty="0"/>
              <a:t>Involved: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Coordinating with the </a:t>
            </a:r>
            <a:r>
              <a:rPr lang="en-US" sz="2400" i="1" dirty="0"/>
              <a:t>Vision Zero Network </a:t>
            </a:r>
            <a:r>
              <a:rPr lang="en-US" sz="2400" dirty="0"/>
              <a:t>to identify “key contacts” in four opinion-leading US cities—New York, Portland, Seattle, and San Francisco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Coordinating with each city’s key contact to identify people in the city’s “Vision Zero” network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Contacting the 8-15 people in each city’s Vision Zero network regarding contact frequency, productivity, and resource sharing among city agencies/organizations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74E0D-C12E-4A45-9B7D-E0781CA13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www.roadsafety.unc.edu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539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6F030-E534-403E-9D00-0882D8A20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/>
              <a:t>Organizational Network Analysis – Contact Frequency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8D110-8DF4-4739-8F62-6FF2AFD30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www.roadsafety.unc.edu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  <p:pic>
        <p:nvPicPr>
          <p:cNvPr id="5" name="Content Placeholder 4" descr="T:\BeckyN\SNA_CSCRS\Seattle\ContactFreqMap1.jpg">
            <a:extLst>
              <a:ext uri="{FF2B5EF4-FFF2-40B4-BE49-F238E27FC236}">
                <a16:creationId xmlns:a16="http://schemas.microsoft.com/office/drawing/2014/main" id="{9B19E999-A177-4B5E-8674-9713A5676CC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28700"/>
            <a:ext cx="8229600" cy="536257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C7B111-835D-42CF-8D13-E68EF4153045}"/>
              </a:ext>
            </a:extLst>
          </p:cNvPr>
          <p:cNvSpPr txBox="1"/>
          <p:nvPr/>
        </p:nvSpPr>
        <p:spPr>
          <a:xfrm>
            <a:off x="3881437" y="3342371"/>
            <a:ext cx="15144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20666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77D98-1D59-4383-BF8B-694610FCA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/>
              <a:t>R1 Project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27316-21D3-4830-90F4-C6D0C2A63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913442"/>
            <a:ext cx="8229600" cy="5263744"/>
          </a:xfrm>
        </p:spPr>
        <p:txBody>
          <a:bodyPr/>
          <a:lstStyle/>
          <a:p>
            <a:r>
              <a:rPr lang="en-US" sz="2800" dirty="0"/>
              <a:t>UNC HSRC</a:t>
            </a:r>
          </a:p>
          <a:p>
            <a:pPr lvl="1"/>
            <a:r>
              <a:rPr lang="en-US" sz="2200" dirty="0"/>
              <a:t>Seth LaJeunesse</a:t>
            </a:r>
          </a:p>
          <a:p>
            <a:pPr lvl="1"/>
            <a:r>
              <a:rPr lang="en-US" sz="2200" dirty="0"/>
              <a:t>Stephen Heiny</a:t>
            </a:r>
          </a:p>
          <a:p>
            <a:r>
              <a:rPr lang="en-US" sz="2800" dirty="0"/>
              <a:t>UNC IPRC</a:t>
            </a:r>
          </a:p>
          <a:p>
            <a:pPr lvl="1"/>
            <a:r>
              <a:rPr lang="en-US" sz="2200" dirty="0"/>
              <a:t>Steve Marshall</a:t>
            </a:r>
          </a:p>
          <a:p>
            <a:pPr lvl="1"/>
            <a:r>
              <a:rPr lang="en-US" sz="2200" dirty="0"/>
              <a:t>Kelly Evenson</a:t>
            </a:r>
          </a:p>
          <a:p>
            <a:pPr lvl="1"/>
            <a:r>
              <a:rPr lang="en-US" sz="2200" dirty="0"/>
              <a:t>Becky Naumann</a:t>
            </a:r>
          </a:p>
          <a:p>
            <a:r>
              <a:rPr lang="en-US" sz="2800" dirty="0"/>
              <a:t>UC Berkeley</a:t>
            </a:r>
          </a:p>
          <a:p>
            <a:pPr lvl="1"/>
            <a:r>
              <a:rPr lang="en-US" sz="2200" dirty="0"/>
              <a:t>Jill Cooper</a:t>
            </a:r>
          </a:p>
          <a:p>
            <a:pPr lvl="1"/>
            <a:r>
              <a:rPr lang="en-US" sz="2200" dirty="0"/>
              <a:t>Sarah Doggett 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53DFAB-F241-41F3-9957-2D7D9FE91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www.roadsafety.unc.edu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  <p:pic>
        <p:nvPicPr>
          <p:cNvPr id="1026" name="Picture 2" descr="http://152.2.173.188/utc/wp-content/themes/UTC_Custom/images/logo-ucberkeley.jpg">
            <a:extLst>
              <a:ext uri="{FF2B5EF4-FFF2-40B4-BE49-F238E27FC236}">
                <a16:creationId xmlns:a16="http://schemas.microsoft.com/office/drawing/2014/main" id="{AF76068E-E429-4A3A-BF2D-0211E84A7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50" y="3932642"/>
            <a:ext cx="31051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152.2.173.188/utc/wp-content/themes/UTC_Custom/images/logo-unc.jpg">
            <a:extLst>
              <a:ext uri="{FF2B5EF4-FFF2-40B4-BE49-F238E27FC236}">
                <a16:creationId xmlns:a16="http://schemas.microsoft.com/office/drawing/2014/main" id="{315D4EFA-63A8-4E8F-834D-C781CEDC26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50" y="1878598"/>
            <a:ext cx="3467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0457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CEEBE-9A3B-4A20-9ADD-E82AAB7CE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/>
              <a:t>Organizational Network Analysis – Productivity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A12E8-9B31-4CEC-9400-E9B311BDE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www.roadsafety.unc.edu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  <p:pic>
        <p:nvPicPr>
          <p:cNvPr id="5" name="Content Placeholder 4" descr="C:\Users\rnaumann\Desktop\Productivity_City1_rev2.jpg">
            <a:extLst>
              <a:ext uri="{FF2B5EF4-FFF2-40B4-BE49-F238E27FC236}">
                <a16:creationId xmlns:a16="http://schemas.microsoft.com/office/drawing/2014/main" id="{6FBA32B8-D5B0-443E-9D25-BF8C4FF7621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066799"/>
            <a:ext cx="8229599" cy="535393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19656F3-BBA4-42B4-971F-D6308E7A0FF8}"/>
              </a:ext>
            </a:extLst>
          </p:cNvPr>
          <p:cNvSpPr txBox="1"/>
          <p:nvPr/>
        </p:nvSpPr>
        <p:spPr>
          <a:xfrm>
            <a:off x="3400424" y="3429000"/>
            <a:ext cx="15144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18597545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D914A-514A-40F0-A167-DACA4B45D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/>
              <a:t>Organizational Network Analysis – Resource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EA3DE-E76B-4662-A32A-74170F17B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8E811-28BB-4082-ACFD-C47E9A530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www.roadsafety.unc.edu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  <p:pic>
        <p:nvPicPr>
          <p:cNvPr id="5" name="Picture 4" descr="T:\BeckyN\SNA_CSCRS\Seattle\ResourceMap1.jpg">
            <a:extLst>
              <a:ext uri="{FF2B5EF4-FFF2-40B4-BE49-F238E27FC236}">
                <a16:creationId xmlns:a16="http://schemas.microsoft.com/office/drawing/2014/main" id="{99CEB343-3B45-474B-9B7F-9124085F1F9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95770"/>
            <a:ext cx="8496300" cy="546218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5E2FCF-4437-42B4-AD9C-A69188CE3FBF}"/>
              </a:ext>
            </a:extLst>
          </p:cNvPr>
          <p:cNvSpPr txBox="1"/>
          <p:nvPr/>
        </p:nvSpPr>
        <p:spPr>
          <a:xfrm>
            <a:off x="3738562" y="3429000"/>
            <a:ext cx="15144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1933091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1AFB2-C8E6-4E8D-843B-F48EB3DEC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/>
              <a:t>Next Steps in Phase 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4DCE6-CEA4-49A8-B9BA-E28A48BA1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Write-up findings from organizational network analysis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Audit of three leading cities’—we have insufficient data for one city— safety projects over the past year</a:t>
            </a:r>
          </a:p>
          <a:p>
            <a:endParaRPr lang="en-US" sz="2000" dirty="0"/>
          </a:p>
          <a:p>
            <a:r>
              <a:rPr lang="en-US" sz="2000" dirty="0"/>
              <a:t>Assessing projects individually by:</a:t>
            </a:r>
          </a:p>
          <a:p>
            <a:pPr lvl="1"/>
            <a:r>
              <a:rPr lang="en-US" dirty="0"/>
              <a:t>Efficiency (cost effectiveness)</a:t>
            </a:r>
          </a:p>
          <a:p>
            <a:pPr lvl="1"/>
            <a:r>
              <a:rPr lang="en-US" dirty="0"/>
              <a:t>Effectiveness (safety-based evidence)</a:t>
            </a:r>
          </a:p>
          <a:p>
            <a:pPr lvl="1"/>
            <a:r>
              <a:rPr lang="en-US" dirty="0"/>
              <a:t>Equity (impacts on traditionally disadvantaged groups)</a:t>
            </a:r>
          </a:p>
          <a:p>
            <a:pPr lvl="1"/>
            <a:endParaRPr lang="en-US" dirty="0"/>
          </a:p>
          <a:p>
            <a:r>
              <a:rPr lang="en-US" dirty="0"/>
              <a:t>Assessing programs holistically by:</a:t>
            </a:r>
          </a:p>
          <a:p>
            <a:pPr lvl="1"/>
            <a:r>
              <a:rPr lang="en-US" dirty="0"/>
              <a:t>Clarity of links between identified problems and proposed countermeasures</a:t>
            </a:r>
          </a:p>
          <a:p>
            <a:pPr lvl="1"/>
            <a:r>
              <a:rPr lang="en-US" dirty="0"/>
              <a:t>Use of systemic or “risk-based” assessments in project prioritization and resource allocation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8607B-1F72-422D-B1BA-A7A68AAD4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www.roadsafety.unc.edu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511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89ED1-870E-466C-9A9E-EEAEA3FA8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/>
              <a:t>Products and 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A349A-8126-431A-8569-5622B8D62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200" b="1" dirty="0"/>
              <a:t>Products:</a:t>
            </a:r>
            <a:r>
              <a:rPr lang="en-US" sz="2200" dirty="0"/>
              <a:t> 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Detailed maps describing the structure of organizational network in four leading cities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Three academic reports explore professionals’ awareness of Vision Zero (i.e., </a:t>
            </a:r>
            <a:r>
              <a:rPr lang="en-US" sz="2000" i="1" dirty="0"/>
              <a:t>Evenson, LaJeunesse, &amp; Heiny, in press</a:t>
            </a:r>
            <a:r>
              <a:rPr lang="en-US" sz="2000" dirty="0"/>
              <a:t>); depiction of a US inter-city advice network (soon to be submitted); and a framework for using network analytic methods to better understand and advance safe systems approaches</a:t>
            </a:r>
          </a:p>
          <a:p>
            <a:r>
              <a:rPr lang="en-US" sz="2200" b="1" dirty="0"/>
              <a:t>Informing Future Work:</a:t>
            </a:r>
            <a:r>
              <a:rPr lang="en-US" sz="2200" dirty="0"/>
              <a:t> </a:t>
            </a:r>
          </a:p>
          <a:p>
            <a:pPr lvl="1"/>
            <a:r>
              <a:rPr lang="en-US" sz="2000" dirty="0"/>
              <a:t>technology transfer through engagement with opinion-leading cities</a:t>
            </a:r>
          </a:p>
          <a:p>
            <a:pPr lvl="1"/>
            <a:r>
              <a:rPr lang="en-US" sz="2000" dirty="0"/>
              <a:t>organizational self-assessment toward enhancing workforce relationships and networks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DDA32-6EF5-48DD-8171-0001258ED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www.roadsafety.unc.edu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3275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9EE0E-27CC-4E6F-8711-B9D1D3AE7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46365"/>
            <a:ext cx="8229600" cy="457827"/>
          </a:xfrm>
        </p:spPr>
        <p:txBody>
          <a:bodyPr/>
          <a:lstStyle/>
          <a:p>
            <a:r>
              <a:rPr lang="en-US" sz="3300" dirty="0"/>
              <a:t>Thank you—Questions?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2111F-925A-42C5-9D8B-B53EC2816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www.roadsafety.unc.edu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2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8744"/>
          </a:xfrm>
        </p:spPr>
        <p:txBody>
          <a:bodyPr/>
          <a:lstStyle/>
          <a:p>
            <a:pPr algn="ctr"/>
            <a:r>
              <a:rPr lang="en-US" sz="3300" dirty="0"/>
              <a:t>Project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50377"/>
            <a:ext cx="7886700" cy="4867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To uncover effective, efficient, and equitable relationship network structures that ultimately result in high quality transportation safety decisions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To accelerate the adoption of safe systems approaches throughout the United States</a:t>
            </a:r>
          </a:p>
        </p:txBody>
      </p:sp>
    </p:spTree>
    <p:extLst>
      <p:ext uri="{BB962C8B-B14F-4D97-AF65-F5344CB8AC3E}">
        <p14:creationId xmlns:p14="http://schemas.microsoft.com/office/powerpoint/2010/main" val="3411516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8744"/>
          </a:xfrm>
        </p:spPr>
        <p:txBody>
          <a:bodyPr/>
          <a:lstStyle/>
          <a:p>
            <a:pPr algn="ctr"/>
            <a:r>
              <a:rPr lang="en-US" sz="3300" dirty="0"/>
              <a:t>Research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103872"/>
            <a:ext cx="8096250" cy="5237478"/>
          </a:xfrm>
        </p:spPr>
        <p:txBody>
          <a:bodyPr>
            <a:normAutofit/>
          </a:bodyPr>
          <a:lstStyle/>
          <a:p>
            <a:pPr marL="500077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800" dirty="0"/>
              <a:t>Which US cities serve as “opinion leaders” in traffic safety? </a:t>
            </a:r>
          </a:p>
          <a:p>
            <a:pPr marL="500077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800" dirty="0"/>
              <a:t>What are cities’ intentions—i.e., plans—related to traffic safety? </a:t>
            </a:r>
          </a:p>
          <a:p>
            <a:pPr marL="500077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800" dirty="0"/>
              <a:t>Which organizations and actors are involved in influencing the safety of cities’ transportation systems?</a:t>
            </a:r>
          </a:p>
          <a:p>
            <a:pPr marL="500077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800" dirty="0"/>
              <a:t>How do these organizations and actors make transportation safety decisions and what is the quality of these decisions?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u="sng" dirty="0"/>
          </a:p>
        </p:txBody>
      </p:sp>
    </p:spTree>
    <p:extLst>
      <p:ext uri="{BB962C8B-B14F-4D97-AF65-F5344CB8AC3E}">
        <p14:creationId xmlns:p14="http://schemas.microsoft.com/office/powerpoint/2010/main" val="1692640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9806"/>
            <a:ext cx="8229600" cy="457827"/>
          </a:xfrm>
        </p:spPr>
        <p:txBody>
          <a:bodyPr>
            <a:noAutofit/>
          </a:bodyPr>
          <a:lstStyle/>
          <a:p>
            <a:pPr algn="ctr"/>
            <a:r>
              <a:rPr lang="en-US" sz="3300" dirty="0"/>
              <a:t>Relationship to CSCRS Focus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3331"/>
            <a:ext cx="8058150" cy="4351338"/>
          </a:xfrm>
        </p:spPr>
        <p:txBody>
          <a:bodyPr>
            <a:normAutofit/>
          </a:bodyPr>
          <a:lstStyle/>
          <a:p>
            <a:r>
              <a:rPr lang="en-US" sz="2400" b="1" dirty="0"/>
              <a:t>Integrated Systems Approaches: </a:t>
            </a:r>
            <a:r>
              <a:rPr lang="en-US" sz="2400" dirty="0"/>
              <a:t>implementing multi-disciplinary strategies based on a model that acknowledges the complexity of the relationships between individual, organizational, and policy levels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b="1" dirty="0"/>
              <a:t>Transportation Workforce Culture: </a:t>
            </a:r>
            <a:r>
              <a:rPr lang="en-US" sz="2400" dirty="0"/>
              <a:t>requires broadening the set of professionals who understand the importance of road safety and identifying effective training strategies and tools for all practitioners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54629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300" dirty="0"/>
              <a:t>R1 Project Phases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3950"/>
            <a:ext cx="8229600" cy="5002214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800" dirty="0"/>
              <a:t>Phase I: Practitioner survey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800" dirty="0"/>
              <a:t>Phase II: Content analysis of cities’ Vision Zero plans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800" dirty="0"/>
              <a:t>Phase III: Detailed organizational network analysis</a:t>
            </a:r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21846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0155A-D1D5-475E-982F-F3A34EBF3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2693878"/>
            <a:ext cx="8229600" cy="457827"/>
          </a:xfrm>
        </p:spPr>
        <p:txBody>
          <a:bodyPr/>
          <a:lstStyle/>
          <a:p>
            <a:r>
              <a:rPr lang="en-US" sz="3300" dirty="0"/>
              <a:t>Phase I: Practitioner Survey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D11C45-37EA-49D1-BCC3-4DF9F21EE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www.roadsafety.unc.edu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88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A1791-B4CF-48C9-9D08-2BC504D61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/>
              <a:t>Practitioner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38208-B289-4652-89F5-9E8887343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400" dirty="0"/>
              <a:t>Involved conducting a sociometric survey of “road safety professionals” (adapted from </a:t>
            </a:r>
            <a:r>
              <a:rPr lang="en-US" sz="2400" i="1" dirty="0"/>
              <a:t>Dearing et al, 2017</a:t>
            </a:r>
            <a:r>
              <a:rPr lang="en-US" sz="2400" dirty="0"/>
              <a:t>)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100" dirty="0"/>
              <a:t>Planners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100" dirty="0"/>
              <a:t>Engineers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100" dirty="0"/>
              <a:t>Public health—predominantly injury prevention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100" dirty="0"/>
              <a:t>Law enforcement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100" dirty="0"/>
              <a:t>Emergency response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700" dirty="0"/>
              <a:t>Based on Diffusion of Innovations Theory insight— adoption of any innovation (e.g., safe systems) is never random or instantaneous, but rather </a:t>
            </a:r>
            <a:r>
              <a:rPr lang="en-US" sz="2700" b="1" i="1" dirty="0"/>
              <a:t>follows predictable patterns of social influence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US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6C421-93CF-4887-8E86-7E792A7E7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www.roadsafety.unc.edu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024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A1791-B4CF-48C9-9D08-2BC504D61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/>
              <a:t>Phase I: Practitioner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38208-B289-4652-89F5-9E8887343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400" b="1" dirty="0"/>
              <a:t>1,738</a:t>
            </a:r>
            <a:r>
              <a:rPr lang="en-US" sz="2400" dirty="0"/>
              <a:t> individual contacts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US" sz="2400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400" b="1" dirty="0"/>
              <a:t>384</a:t>
            </a:r>
            <a:r>
              <a:rPr lang="en-US" sz="2400" dirty="0"/>
              <a:t> professionals willing to participate in the survey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US" sz="2400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400" b="1" dirty="0"/>
              <a:t>334</a:t>
            </a:r>
            <a:r>
              <a:rPr lang="en-US" sz="2400" dirty="0"/>
              <a:t> professionals whose work involved </a:t>
            </a:r>
            <a:r>
              <a:rPr lang="en-US" sz="2400" i="1" dirty="0"/>
              <a:t>“understanding or improving the safety of people on roadways”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US" sz="2400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400" b="1" dirty="0"/>
              <a:t>183 </a:t>
            </a:r>
            <a:r>
              <a:rPr lang="en-US" sz="2400" dirty="0"/>
              <a:t>professionals provided complete responses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6C421-93CF-4887-8E86-7E792A7E7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www.roadsafety.unc.edu  |  </a:t>
            </a:r>
            <a:fld id="{1682C668-C39B-C54B-A3C8-79F9D24A2384}" type="datetime4">
              <a:rPr lang="en-US" smtClean="0"/>
              <a:pPr/>
              <a:t>April 25, 2018</a:t>
            </a:fld>
            <a:endParaRPr lang="en-US" dirty="0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6BE9073E-675F-43DE-B299-41F5A30F06F4}"/>
              </a:ext>
            </a:extLst>
          </p:cNvPr>
          <p:cNvSpPr/>
          <p:nvPr/>
        </p:nvSpPr>
        <p:spPr>
          <a:xfrm>
            <a:off x="3562350" y="1358422"/>
            <a:ext cx="381000" cy="45782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65DAF117-34E3-4C5C-971F-82DC9B5E9112}"/>
              </a:ext>
            </a:extLst>
          </p:cNvPr>
          <p:cNvSpPr/>
          <p:nvPr/>
        </p:nvSpPr>
        <p:spPr>
          <a:xfrm>
            <a:off x="3543300" y="2579946"/>
            <a:ext cx="381000" cy="45782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DD7B8A24-6B4B-4BA4-92FC-57B712EBB989}"/>
              </a:ext>
            </a:extLst>
          </p:cNvPr>
          <p:cNvSpPr/>
          <p:nvPr/>
        </p:nvSpPr>
        <p:spPr>
          <a:xfrm>
            <a:off x="3562350" y="4124141"/>
            <a:ext cx="381000" cy="45782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22501"/>
      </p:ext>
    </p:extLst>
  </p:cSld>
  <p:clrMapOvr>
    <a:masterClrMapping/>
  </p:clrMapOvr>
</p:sld>
</file>

<file path=ppt/theme/theme1.xml><?xml version="1.0" encoding="utf-8"?>
<a:theme xmlns:a="http://schemas.openxmlformats.org/drawingml/2006/main" name="HSRC">
  <a:themeElements>
    <a:clrScheme name="Custom 4">
      <a:dk1>
        <a:srgbClr val="0C1E2C"/>
      </a:dk1>
      <a:lt1>
        <a:srgbClr val="FFFFFE"/>
      </a:lt1>
      <a:dk2>
        <a:srgbClr val="0C1E2C"/>
      </a:dk2>
      <a:lt2>
        <a:srgbClr val="FFFFFE"/>
      </a:lt2>
      <a:accent1>
        <a:srgbClr val="0C1E2C"/>
      </a:accent1>
      <a:accent2>
        <a:srgbClr val="194160"/>
      </a:accent2>
      <a:accent3>
        <a:srgbClr val="2273A5"/>
      </a:accent3>
      <a:accent4>
        <a:srgbClr val="ADC8DD"/>
      </a:accent4>
      <a:accent5>
        <a:srgbClr val="E6F2F6"/>
      </a:accent5>
      <a:accent6>
        <a:srgbClr val="E6F2F6"/>
      </a:accent6>
      <a:hlink>
        <a:srgbClr val="2273A5"/>
      </a:hlink>
      <a:folHlink>
        <a:srgbClr val="ADC8D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HSRC.thmx</Template>
  <TotalTime>3490</TotalTime>
  <Words>1104</Words>
  <Application>Microsoft Office PowerPoint</Application>
  <PresentationFormat>On-screen Show (4:3)</PresentationFormat>
  <Paragraphs>144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HSRC</vt:lpstr>
      <vt:lpstr>R1: Structures of Stakeholder Relationships in Making Road Safety Decisions   CSCRS Research Call, April 25, 2018 Seth LaJeunesse  </vt:lpstr>
      <vt:lpstr>R1 Project Team</vt:lpstr>
      <vt:lpstr>Project Purpose</vt:lpstr>
      <vt:lpstr>Research Questions</vt:lpstr>
      <vt:lpstr>Relationship to CSCRS Focus Areas</vt:lpstr>
      <vt:lpstr>R1 Project Phases</vt:lpstr>
      <vt:lpstr>Phase I: Practitioner Survey</vt:lpstr>
      <vt:lpstr>Practitioner Survey</vt:lpstr>
      <vt:lpstr>Phase I: Practitioner Survey</vt:lpstr>
      <vt:lpstr>Core Survey Questions</vt:lpstr>
      <vt:lpstr>Select Survey Results</vt:lpstr>
      <vt:lpstr>Inter-City Advice Network</vt:lpstr>
      <vt:lpstr>Opinion-Leading Cities</vt:lpstr>
      <vt:lpstr>Boundary-Spanning Cities</vt:lpstr>
      <vt:lpstr>Phase II: Analysis of Cities’ Vision Zero Plans</vt:lpstr>
      <vt:lpstr>Analysis of Cities’ Vision Zero Plans</vt:lpstr>
      <vt:lpstr>Phase III: Organizational Network Analysis</vt:lpstr>
      <vt:lpstr>Organizational Network Analysis</vt:lpstr>
      <vt:lpstr>Organizational Network Analysis – Contact Frequency</vt:lpstr>
      <vt:lpstr>Organizational Network Analysis – Productivity</vt:lpstr>
      <vt:lpstr>Organizational Network Analysis – Resource Sharing</vt:lpstr>
      <vt:lpstr>Next Steps in Phase III</vt:lpstr>
      <vt:lpstr>Products and Future Work</vt:lpstr>
      <vt:lpstr>Thank you—Questions?</vt:lpstr>
    </vt:vector>
  </TitlesOfParts>
  <Company>Highway Safety Research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Jonathon Weisenfeld</dc:creator>
  <cp:lastModifiedBy>LaJeunesse, Seth</cp:lastModifiedBy>
  <cp:revision>53</cp:revision>
  <dcterms:created xsi:type="dcterms:W3CDTF">2015-12-15T18:50:40Z</dcterms:created>
  <dcterms:modified xsi:type="dcterms:W3CDTF">2018-04-25T17:47:48Z</dcterms:modified>
</cp:coreProperties>
</file>