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2"/>
  </p:notesMasterIdLst>
  <p:handoutMasterIdLst>
    <p:handoutMasterId r:id="rId23"/>
  </p:handoutMasterIdLst>
  <p:sldIdLst>
    <p:sldId id="256" r:id="rId2"/>
    <p:sldId id="257" r:id="rId3"/>
    <p:sldId id="258" r:id="rId4"/>
    <p:sldId id="260" r:id="rId5"/>
    <p:sldId id="261" r:id="rId6"/>
    <p:sldId id="265" r:id="rId7"/>
    <p:sldId id="262" r:id="rId8"/>
    <p:sldId id="263" r:id="rId9"/>
    <p:sldId id="264" r:id="rId10"/>
    <p:sldId id="272" r:id="rId11"/>
    <p:sldId id="270" r:id="rId12"/>
    <p:sldId id="269" r:id="rId13"/>
    <p:sldId id="266" r:id="rId14"/>
    <p:sldId id="267" r:id="rId15"/>
    <p:sldId id="268" r:id="rId16"/>
    <p:sldId id="273" r:id="rId17"/>
    <p:sldId id="274" r:id="rId18"/>
    <p:sldId id="275" r:id="rId19"/>
    <p:sldId id="276" r:id="rId20"/>
    <p:sldId id="25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F2F6"/>
    <a:srgbClr val="ADC8DD"/>
    <a:srgbClr val="1F84B3"/>
    <a:srgbClr val="E7792B"/>
    <a:srgbClr val="0C1E2C"/>
    <a:srgbClr val="162E38"/>
    <a:srgbClr val="2273A5"/>
    <a:srgbClr val="1941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2"/>
    <p:restoredTop sz="82466"/>
  </p:normalViewPr>
  <p:slideViewPr>
    <p:cSldViewPr snapToGrid="0" snapToObjects="1">
      <p:cViewPr>
        <p:scale>
          <a:sx n="100" d="100"/>
          <a:sy n="100" d="100"/>
        </p:scale>
        <p:origin x="1152"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149E1C-4438-5244-9727-01BAD57E1356}" type="datetimeFigureOut">
              <a:rPr lang="en-US" smtClean="0"/>
              <a:t>3/27/18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F2288-E856-1845-B402-550D23636A65}" type="slidenum">
              <a:rPr lang="en-US" smtClean="0"/>
              <a:t>‹#›</a:t>
            </a:fld>
            <a:endParaRPr lang="en-US"/>
          </a:p>
        </p:txBody>
      </p:sp>
    </p:spTree>
    <p:extLst>
      <p:ext uri="{BB962C8B-B14F-4D97-AF65-F5344CB8AC3E}">
        <p14:creationId xmlns:p14="http://schemas.microsoft.com/office/powerpoint/2010/main" val="26066786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C94F9B-08E9-0C47-9B7F-A5395BCA5337}" type="datetimeFigureOut">
              <a:rPr lang="en-US" smtClean="0"/>
              <a:t>3/27/18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AA0618-FAF0-4E45-9A1B-741F3298D5BB}" type="slidenum">
              <a:rPr lang="en-US" smtClean="0"/>
              <a:t>‹#›</a:t>
            </a:fld>
            <a:endParaRPr lang="en-US"/>
          </a:p>
        </p:txBody>
      </p:sp>
    </p:spTree>
    <p:extLst>
      <p:ext uri="{BB962C8B-B14F-4D97-AF65-F5344CB8AC3E}">
        <p14:creationId xmlns:p14="http://schemas.microsoft.com/office/powerpoint/2010/main" val="33616976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a:t>
            </a:fld>
            <a:endParaRPr lang="en-US"/>
          </a:p>
        </p:txBody>
      </p:sp>
    </p:spTree>
    <p:extLst>
      <p:ext uri="{BB962C8B-B14F-4D97-AF65-F5344CB8AC3E}">
        <p14:creationId xmlns:p14="http://schemas.microsoft.com/office/powerpoint/2010/main" val="1988523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Cars travel at 25 mph</a:t>
            </a:r>
          </a:p>
          <a:p>
            <a:r>
              <a:rPr lang="en-US" dirty="0" smtClean="0"/>
              <a:t>~6 seconds of warning</a:t>
            </a:r>
          </a:p>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10</a:t>
            </a:fld>
            <a:endParaRPr lang="en-US"/>
          </a:p>
        </p:txBody>
      </p:sp>
    </p:spTree>
    <p:extLst>
      <p:ext uri="{BB962C8B-B14F-4D97-AF65-F5344CB8AC3E}">
        <p14:creationId xmlns:p14="http://schemas.microsoft.com/office/powerpoint/2010/main" val="123624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North Carolina Center for Automotive Research (NCCAR) in </a:t>
            </a:r>
            <a:r>
              <a:rPr lang="en-US" sz="1200" kern="1200" dirty="0" err="1" smtClean="0">
                <a:solidFill>
                  <a:schemeClr val="tx1"/>
                </a:solidFill>
                <a:effectLst/>
                <a:latin typeface="+mn-lt"/>
                <a:ea typeface="+mn-ea"/>
                <a:cs typeface="+mn-cs"/>
              </a:rPr>
              <a:t>Garysburg</a:t>
            </a:r>
            <a:r>
              <a:rPr lang="en-US" sz="1200" kern="1200" dirty="0" smtClean="0">
                <a:solidFill>
                  <a:schemeClr val="tx1"/>
                </a:solidFill>
                <a:effectLst/>
                <a:latin typeface="+mn-lt"/>
                <a:ea typeface="+mn-ea"/>
                <a:cs typeface="+mn-cs"/>
              </a:rPr>
              <a:t>, North Carolina. </a:t>
            </a:r>
          </a:p>
          <a:p>
            <a:r>
              <a:rPr lang="en-US" sz="1200" kern="1200" dirty="0" smtClean="0">
                <a:solidFill>
                  <a:schemeClr val="tx1"/>
                </a:solidFill>
                <a:effectLst/>
                <a:latin typeface="+mn-lt"/>
                <a:ea typeface="+mn-ea"/>
                <a:cs typeface="+mn-cs"/>
              </a:rPr>
              <a:t>620-acre closed and controlled research and test facility that features a two-mile road course.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Recruit from local community. Healthy adults,</a:t>
            </a:r>
            <a:r>
              <a:rPr lang="en-US" sz="1200" kern="1200" baseline="0" dirty="0" smtClean="0">
                <a:solidFill>
                  <a:schemeClr val="tx1"/>
                </a:solidFill>
                <a:effectLst/>
                <a:latin typeface="+mn-lt"/>
                <a:ea typeface="+mn-ea"/>
                <a:cs typeface="+mn-cs"/>
              </a:rPr>
              <a:t> no mobility impairments. </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11</a:t>
            </a:fld>
            <a:endParaRPr lang="en-US"/>
          </a:p>
        </p:txBody>
      </p:sp>
    </p:spTree>
    <p:extLst>
      <p:ext uri="{BB962C8B-B14F-4D97-AF65-F5344CB8AC3E}">
        <p14:creationId xmlns:p14="http://schemas.microsoft.com/office/powerpoint/2010/main" val="1320937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 (P) stands on a marked spot off to the side of the road. </a:t>
            </a:r>
          </a:p>
          <a:p>
            <a:r>
              <a:rPr lang="en-US" dirty="0" smtClean="0"/>
              <a:t>Experimenter (1) will stand near the participant, positioned so as to be able to see the participant, the roadway and the oncoming vehicles simultaneously. Experimenter 1 will monitor the roadway and provide instructions to the participant. </a:t>
            </a:r>
          </a:p>
          <a:p>
            <a:r>
              <a:rPr lang="en-US" dirty="0" smtClean="0"/>
              <a:t>Second experimenter (2) will be stationed to see the start position where the cars will begin their routes and E1. Experimenter 2 will tell the cars when to start driving. </a:t>
            </a:r>
          </a:p>
          <a:p>
            <a:r>
              <a:rPr lang="en-US" dirty="0" smtClean="0"/>
              <a:t>Experimenters on the ground will be in constant radio contact during experiment trials. The drivers will also have radios to listen to conversations between the experimenters and to receive notifications, if needed. </a:t>
            </a:r>
          </a:p>
          <a:p>
            <a:r>
              <a:rPr lang="en-US" dirty="0" smtClean="0"/>
              <a:t>The roadway will be closed to outside traffic during the experiment, and participants will complete the experiment one at a time.</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12</a:t>
            </a:fld>
            <a:endParaRPr lang="en-US"/>
          </a:p>
        </p:txBody>
      </p:sp>
    </p:spTree>
    <p:extLst>
      <p:ext uri="{BB962C8B-B14F-4D97-AF65-F5344CB8AC3E}">
        <p14:creationId xmlns:p14="http://schemas.microsoft.com/office/powerpoint/2010/main" val="684294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car will begin driving clockwise at 25mph toward the pedestrian’s location</a:t>
            </a:r>
            <a:r>
              <a:rPr lang="en-US" dirty="0" smtClean="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Pedestrian instructed to begin solving a maze on the mobile device</a:t>
            </a:r>
            <a:r>
              <a:rPr lang="mr-IN" sz="1200" b="0"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 while walking.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13</a:t>
            </a:fld>
            <a:endParaRPr lang="en-US"/>
          </a:p>
        </p:txBody>
      </p:sp>
    </p:spTree>
    <p:extLst>
      <p:ext uri="{BB962C8B-B14F-4D97-AF65-F5344CB8AC3E}">
        <p14:creationId xmlns:p14="http://schemas.microsoft.com/office/powerpoint/2010/main" val="752407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When the first car is a predetermined distance from the pedestrian E1</a:t>
            </a:r>
            <a:r>
              <a:rPr lang="en-US" sz="1200" b="0" kern="1200" baseline="0" dirty="0" smtClean="0">
                <a:solidFill>
                  <a:schemeClr val="tx1"/>
                </a:solidFill>
                <a:effectLst/>
                <a:latin typeface="+mn-lt"/>
                <a:ea typeface="+mn-ea"/>
                <a:cs typeface="+mn-cs"/>
              </a:rPr>
              <a:t> will </a:t>
            </a:r>
            <a:r>
              <a:rPr lang="en-US" sz="1200" b="0" kern="1200" dirty="0" smtClean="0">
                <a:solidFill>
                  <a:schemeClr val="tx1"/>
                </a:solidFill>
                <a:effectLst/>
                <a:latin typeface="+mn-lt"/>
                <a:ea typeface="+mn-ea"/>
                <a:cs typeface="+mn-cs"/>
              </a:rPr>
              <a:t>trigger the notification, which will interrupt the maze task.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pedestrians may choose continue walking or stop.</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14</a:t>
            </a:fld>
            <a:endParaRPr lang="en-US"/>
          </a:p>
        </p:txBody>
      </p:sp>
    </p:spTree>
    <p:extLst>
      <p:ext uri="{BB962C8B-B14F-4D97-AF65-F5344CB8AC3E}">
        <p14:creationId xmlns:p14="http://schemas.microsoft.com/office/powerpoint/2010/main" val="1093505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 30 times</a:t>
            </a:r>
          </a:p>
          <a:p>
            <a:r>
              <a:rPr lang="en-US" dirty="0" smtClean="0"/>
              <a:t>100, 90 or 80% reliable</a:t>
            </a:r>
          </a:p>
          <a:p>
            <a:r>
              <a:rPr lang="en-US" dirty="0" smtClean="0"/>
              <a:t>Based</a:t>
            </a:r>
            <a:r>
              <a:rPr lang="en-US" baseline="0" dirty="0" smtClean="0"/>
              <a:t> on on time, early, late</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15</a:t>
            </a:fld>
            <a:endParaRPr lang="en-US"/>
          </a:p>
        </p:txBody>
      </p:sp>
    </p:spTree>
    <p:extLst>
      <p:ext uri="{BB962C8B-B14F-4D97-AF65-F5344CB8AC3E}">
        <p14:creationId xmlns:p14="http://schemas.microsoft.com/office/powerpoint/2010/main" val="373601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DVs: Response time, correct/incorrect choices (stop/didn’t stop)</a:t>
            </a:r>
          </a:p>
          <a:p>
            <a:r>
              <a:rPr lang="en-US" dirty="0" smtClean="0"/>
              <a:t>App is recording</a:t>
            </a:r>
            <a:r>
              <a:rPr lang="en-US" baseline="0" dirty="0" smtClean="0"/>
              <a:t> all inputs w/ timestamps. </a:t>
            </a:r>
            <a:endParaRPr lang="en-US" dirty="0" smtClean="0"/>
          </a:p>
          <a:p>
            <a:r>
              <a:rPr lang="en-US" dirty="0" smtClean="0"/>
              <a:t>Usability</a:t>
            </a:r>
            <a:r>
              <a:rPr lang="en-US" baseline="0" dirty="0" smtClean="0"/>
              <a:t> is to establish a benchmark</a:t>
            </a:r>
          </a:p>
          <a:p>
            <a:endParaRPr lang="en-US" baseline="0" dirty="0" smtClean="0"/>
          </a:p>
          <a:p>
            <a:r>
              <a:rPr lang="en-US" baseline="0" dirty="0" smtClean="0"/>
              <a:t>Include elements of the previous study</a:t>
            </a:r>
            <a:r>
              <a:rPr lang="mr-IN" baseline="0" dirty="0" smtClean="0"/>
              <a:t>…</a:t>
            </a:r>
            <a:r>
              <a:rPr lang="en-US" baseline="0" dirty="0" smtClean="0"/>
              <a:t> part of a bigger combined dataset.</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16</a:t>
            </a:fld>
            <a:endParaRPr lang="en-US"/>
          </a:p>
        </p:txBody>
      </p:sp>
    </p:spTree>
    <p:extLst>
      <p:ext uri="{BB962C8B-B14F-4D97-AF65-F5344CB8AC3E}">
        <p14:creationId xmlns:p14="http://schemas.microsoft.com/office/powerpoint/2010/main" val="46039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17</a:t>
            </a:fld>
            <a:endParaRPr lang="en-US"/>
          </a:p>
        </p:txBody>
      </p:sp>
    </p:spTree>
    <p:extLst>
      <p:ext uri="{BB962C8B-B14F-4D97-AF65-F5344CB8AC3E}">
        <p14:creationId xmlns:p14="http://schemas.microsoft.com/office/powerpoint/2010/main" val="10621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19</a:t>
            </a:fld>
            <a:endParaRPr lang="en-US"/>
          </a:p>
        </p:txBody>
      </p:sp>
    </p:spTree>
    <p:extLst>
      <p:ext uri="{BB962C8B-B14F-4D97-AF65-F5344CB8AC3E}">
        <p14:creationId xmlns:p14="http://schemas.microsoft.com/office/powerpoint/2010/main" val="36153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rise in cell phone</a:t>
            </a:r>
            <a:r>
              <a:rPr lang="en-US" sz="1200" baseline="0" dirty="0" smtClean="0"/>
              <a:t> </a:t>
            </a:r>
            <a:r>
              <a:rPr lang="en-US" sz="1200" dirty="0" smtClean="0"/>
              <a:t>distracted walking injuries parallels an eight-fold increase in cell phone use in the last 15 years (NSC).</a:t>
            </a:r>
            <a:endParaRPr lang="en-US" dirty="0" smtClean="0"/>
          </a:p>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2</a:t>
            </a:fld>
            <a:endParaRPr lang="en-US"/>
          </a:p>
        </p:txBody>
      </p:sp>
    </p:spTree>
    <p:extLst>
      <p:ext uri="{BB962C8B-B14F-4D97-AF65-F5344CB8AC3E}">
        <p14:creationId xmlns:p14="http://schemas.microsoft.com/office/powerpoint/2010/main" val="179693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3</a:t>
            </a:fld>
            <a:endParaRPr lang="en-US"/>
          </a:p>
        </p:txBody>
      </p:sp>
    </p:spTree>
    <p:extLst>
      <p:ext uri="{BB962C8B-B14F-4D97-AF65-F5344CB8AC3E}">
        <p14:creationId xmlns:p14="http://schemas.microsoft.com/office/powerpoint/2010/main" val="87418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Disclaimer </a:t>
            </a:r>
            <a:r>
              <a:rPr lang="mr-IN" dirty="0" smtClean="0"/>
              <a:t>–</a:t>
            </a:r>
            <a:r>
              <a:rPr lang="en-US" dirty="0" smtClean="0"/>
              <a:t> Not an effective solution! Uber shows us that. </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4</a:t>
            </a:fld>
            <a:endParaRPr lang="en-US"/>
          </a:p>
        </p:txBody>
      </p:sp>
    </p:spTree>
    <p:extLst>
      <p:ext uri="{BB962C8B-B14F-4D97-AF65-F5344CB8AC3E}">
        <p14:creationId xmlns:p14="http://schemas.microsoft.com/office/powerpoint/2010/main" val="850988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Calibration: </a:t>
            </a:r>
            <a:r>
              <a:rPr lang="en-US" sz="1200" kern="1200" dirty="0" smtClean="0">
                <a:solidFill>
                  <a:schemeClr val="tx1"/>
                </a:solidFill>
                <a:effectLst/>
                <a:latin typeface="+mn-lt"/>
                <a:ea typeface="+mn-ea"/>
                <a:cs typeface="+mn-cs"/>
              </a:rPr>
              <a:t> how well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trust matches the true capabilities of the automation.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Overtrust</a:t>
            </a:r>
            <a:r>
              <a:rPr lang="en-US" sz="1200" kern="1200" dirty="0" smtClean="0">
                <a:solidFill>
                  <a:schemeClr val="tx1"/>
                </a:solidFill>
                <a:effectLst/>
                <a:latin typeface="+mn-lt"/>
                <a:ea typeface="+mn-ea"/>
                <a:cs typeface="+mn-cs"/>
              </a:rPr>
              <a:t> is poor calibration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which trust exceeds system capabilities; </a:t>
            </a:r>
          </a:p>
          <a:p>
            <a:r>
              <a:rPr lang="en-US" sz="1200" kern="1200" dirty="0" smtClean="0">
                <a:solidFill>
                  <a:schemeClr val="tx1"/>
                </a:solidFill>
                <a:effectLst/>
                <a:latin typeface="+mn-lt"/>
                <a:ea typeface="+mn-ea"/>
                <a:cs typeface="+mn-cs"/>
              </a:rPr>
              <a:t>Symptom:</a:t>
            </a:r>
            <a:r>
              <a:rPr lang="en-US" sz="1200" kern="1200" baseline="0" dirty="0" smtClean="0">
                <a:solidFill>
                  <a:schemeClr val="tx1"/>
                </a:solidFill>
                <a:effectLst/>
                <a:latin typeface="+mn-lt"/>
                <a:ea typeface="+mn-ea"/>
                <a:cs typeface="+mn-cs"/>
              </a:rPr>
              <a:t> failure to monitor, low Situation awareness, Skill loss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Under trust</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distrust</a:t>
            </a:r>
            <a:r>
              <a:rPr lang="en-US" sz="1200" kern="1200" dirty="0" smtClean="0">
                <a:solidFill>
                  <a:schemeClr val="tx1"/>
                </a:solidFill>
                <a:effectLst/>
                <a:latin typeface="+mn-lt"/>
                <a:ea typeface="+mn-ea"/>
                <a:cs typeface="+mn-cs"/>
              </a:rPr>
              <a:t>, trust falls short of the automation’s capabilities.</a:t>
            </a:r>
          </a:p>
          <a:p>
            <a:r>
              <a:rPr lang="en-US" sz="1200" kern="1200" dirty="0" smtClean="0">
                <a:solidFill>
                  <a:schemeClr val="tx1"/>
                </a:solidFill>
                <a:effectLst/>
                <a:latin typeface="+mn-lt"/>
                <a:ea typeface="+mn-ea"/>
                <a:cs typeface="+mn-cs"/>
              </a:rPr>
              <a:t>Symptom: Failure to trust automation as much as you should (and probably not using it)</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5</a:t>
            </a:fld>
            <a:endParaRPr lang="en-US"/>
          </a:p>
        </p:txBody>
      </p:sp>
    </p:spTree>
    <p:extLst>
      <p:ext uri="{BB962C8B-B14F-4D97-AF65-F5344CB8AC3E}">
        <p14:creationId xmlns:p14="http://schemas.microsoft.com/office/powerpoint/2010/main" val="727277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6</a:t>
            </a:fld>
            <a:endParaRPr lang="en-US"/>
          </a:p>
        </p:txBody>
      </p:sp>
    </p:spTree>
    <p:extLst>
      <p:ext uri="{BB962C8B-B14F-4D97-AF65-F5344CB8AC3E}">
        <p14:creationId xmlns:p14="http://schemas.microsoft.com/office/powerpoint/2010/main" val="1028702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Showed this in our last update</a:t>
            </a:r>
          </a:p>
          <a:p>
            <a:r>
              <a:rPr lang="en-US" dirty="0" smtClean="0"/>
              <a:t>This UI is not </a:t>
            </a:r>
            <a:r>
              <a:rPr lang="en-US" dirty="0" smtClean="0"/>
              <a:t>quite </a:t>
            </a:r>
            <a:r>
              <a:rPr lang="en-US" dirty="0" smtClean="0"/>
              <a:t>ready for prime time</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7</a:t>
            </a:fld>
            <a:endParaRPr lang="en-US"/>
          </a:p>
        </p:txBody>
      </p:sp>
    </p:spTree>
    <p:extLst>
      <p:ext uri="{BB962C8B-B14F-4D97-AF65-F5344CB8AC3E}">
        <p14:creationId xmlns:p14="http://schemas.microsoft.com/office/powerpoint/2010/main" val="71561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100% reliable </a:t>
            </a:r>
            <a:r>
              <a:rPr lang="mr-IN" dirty="0" smtClean="0"/>
              <a:t>–</a:t>
            </a:r>
            <a:r>
              <a:rPr lang="en-US" dirty="0" smtClean="0"/>
              <a:t> so can’t use for a test. </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8</a:t>
            </a:fld>
            <a:endParaRPr lang="en-US"/>
          </a:p>
        </p:txBody>
      </p:sp>
    </p:spTree>
    <p:extLst>
      <p:ext uri="{BB962C8B-B14F-4D97-AF65-F5344CB8AC3E}">
        <p14:creationId xmlns:p14="http://schemas.microsoft.com/office/powerpoint/2010/main" val="1425970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Series of 12x12 mazes</a:t>
            </a:r>
          </a:p>
          <a:p>
            <a:r>
              <a:rPr lang="en-US" dirty="0" smtClean="0"/>
              <a:t>Data tracked automatically</a:t>
            </a:r>
          </a:p>
          <a:p>
            <a:r>
              <a:rPr lang="en-US" dirty="0" smtClean="0"/>
              <a:t>Vibrate, tone and visual</a:t>
            </a:r>
          </a:p>
          <a:p>
            <a:r>
              <a:rPr lang="en-US" dirty="0" smtClean="0"/>
              <a:t>Dismissed by participant</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9</a:t>
            </a:fld>
            <a:endParaRPr lang="en-US"/>
          </a:p>
        </p:txBody>
      </p:sp>
    </p:spTree>
    <p:extLst>
      <p:ext uri="{BB962C8B-B14F-4D97-AF65-F5344CB8AC3E}">
        <p14:creationId xmlns:p14="http://schemas.microsoft.com/office/powerpoint/2010/main" val="21896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44148"/>
            <a:ext cx="6858000" cy="1470025"/>
          </a:xfrm>
          <a:solidFill>
            <a:srgbClr val="162E38">
              <a:alpha val="69804"/>
            </a:srgbClr>
          </a:solidFill>
        </p:spPr>
        <p:txBody>
          <a:bodyPr>
            <a:normAutofit/>
          </a:bodyPr>
          <a:lstStyle>
            <a:lvl1pPr>
              <a:defRPr sz="2600" baseline="0">
                <a:solidFill>
                  <a:schemeClr val="bg1"/>
                </a:solidFill>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374516"/>
            <a:ext cx="6400800" cy="1684909"/>
          </a:xfrm>
        </p:spPr>
        <p:txBody>
          <a:bodyPr>
            <a:noAutofit/>
          </a:bodyPr>
          <a:lstStyle>
            <a:lvl1pPr marL="0" indent="0" algn="ctr">
              <a:buNone/>
              <a:defRPr sz="1800" baseline="0">
                <a:solidFill>
                  <a:srgbClr val="1F84B3"/>
                </a:solidFill>
                <a:latin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0" y="6444108"/>
            <a:ext cx="9144000" cy="365125"/>
          </a:xfrm>
        </p:spPr>
        <p:txBody>
          <a:bodyPr/>
          <a:lstStyle>
            <a:lvl1pPr algn="ctr">
              <a:defRPr sz="1350" baseline="0">
                <a:solidFill>
                  <a:schemeClr val="bg1"/>
                </a:solidFill>
                <a:latin typeface="Arial" charset="0"/>
              </a:defRPr>
            </a:lvl1pPr>
          </a:lstStyle>
          <a:p>
            <a:fld id="{7E4FD2FE-5F69-3D44-A80F-E520BD8DC65B}" type="datetime4">
              <a:rPr lang="en-US" smtClean="0"/>
              <a:t>March 27, 2018</a:t>
            </a:fld>
            <a:endParaRPr lang="en-US" dirty="0"/>
          </a:p>
        </p:txBody>
      </p:sp>
      <p:sp>
        <p:nvSpPr>
          <p:cNvPr id="7" name="Date Placeholder 3"/>
          <p:cNvSpPr txBox="1">
            <a:spLocks/>
          </p:cNvSpPr>
          <p:nvPr userDrawn="1"/>
        </p:nvSpPr>
        <p:spPr>
          <a:xfrm>
            <a:off x="5797296" y="727904"/>
            <a:ext cx="2075688" cy="301047"/>
          </a:xfrm>
          <a:prstGeom prst="rect">
            <a:avLst/>
          </a:prstGeom>
          <a:effectLst/>
        </p:spPr>
        <p:txBody>
          <a:bodyPr vert="horz" lIns="91440" tIns="45720" rIns="91440" bIns="45720" rtlCol="0" anchor="ctr"/>
          <a:lstStyle>
            <a:defPPr>
              <a:defRPr lang="en-US"/>
            </a:defPPr>
            <a:lvl1pPr marL="0" algn="ctr" defTabSz="457200" rtl="0" eaLnBrk="1" latinLnBrk="0" hangingPunct="1">
              <a:defRPr sz="1350" kern="1200" baseline="0">
                <a:solidFill>
                  <a:schemeClr val="bg1"/>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err="1" smtClean="0">
                <a:solidFill>
                  <a:srgbClr val="1F84B3"/>
                </a:solidFill>
                <a:effectLst/>
              </a:rPr>
              <a:t>www.roadsafety.unc.edu</a:t>
            </a:r>
            <a:endParaRPr lang="en-US" sz="1350" dirty="0">
              <a:solidFill>
                <a:srgbClr val="1F84B3"/>
              </a:solidFill>
              <a:effectLst/>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71600" y="395720"/>
            <a:ext cx="3180229" cy="588085"/>
          </a:xfrm>
          <a:prstGeom prst="rect">
            <a:avLst/>
          </a:prstGeom>
        </p:spPr>
      </p:pic>
    </p:spTree>
    <p:extLst>
      <p:ext uri="{BB962C8B-B14F-4D97-AF65-F5344CB8AC3E}">
        <p14:creationId xmlns:p14="http://schemas.microsoft.com/office/powerpoint/2010/main" val="30816952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6438610"/>
            <a:ext cx="9144000" cy="419393"/>
          </a:xfrm>
          <a:prstGeom prst="rect">
            <a:avLst/>
          </a:prstGeom>
          <a:solidFill>
            <a:srgbClr val="0C1E2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smtClean="0"/>
              <a:t>  </a:t>
            </a:r>
            <a:endParaRPr lang="en-US" sz="1800"/>
          </a:p>
        </p:txBody>
      </p:sp>
      <p:sp>
        <p:nvSpPr>
          <p:cNvPr id="8" name="Rectangle 7"/>
          <p:cNvSpPr/>
          <p:nvPr userDrawn="1"/>
        </p:nvSpPr>
        <p:spPr>
          <a:xfrm>
            <a:off x="0" y="6438610"/>
            <a:ext cx="9144000" cy="60959"/>
          </a:xfrm>
          <a:prstGeom prst="rect">
            <a:avLst/>
          </a:prstGeom>
          <a:solidFill>
            <a:srgbClr val="E779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smtClean="0"/>
              <a:t>  </a:t>
            </a:r>
            <a:endParaRPr lang="en-US" sz="1800"/>
          </a:p>
        </p:txBody>
      </p:sp>
      <p:sp>
        <p:nvSpPr>
          <p:cNvPr id="2" name="Title 1"/>
          <p:cNvSpPr>
            <a:spLocks noGrp="1"/>
          </p:cNvSpPr>
          <p:nvPr>
            <p:ph type="title"/>
          </p:nvPr>
        </p:nvSpPr>
        <p:spPr>
          <a:xfrm>
            <a:off x="457200" y="274640"/>
            <a:ext cx="8229600" cy="457827"/>
          </a:xfrm>
        </p:spPr>
        <p:txBody>
          <a:bodyPr>
            <a:noAutofit/>
          </a:bodyPr>
          <a:lstStyle>
            <a:lvl1pPr algn="l">
              <a:defRPr sz="2400">
                <a:solidFill>
                  <a:srgbClr val="1F84B3"/>
                </a:solidFill>
                <a:latin typeface=""/>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862420"/>
            <a:ext cx="8229600" cy="5263744"/>
          </a:xfrm>
        </p:spPr>
        <p:txBody>
          <a:bodyPr/>
          <a:lstStyle>
            <a:lvl1pPr>
              <a:defRPr sz="2100">
                <a:latin typeface=""/>
              </a:defRPr>
            </a:lvl1pPr>
            <a:lvl2pPr>
              <a:defRPr sz="1800">
                <a:latin typeface=""/>
              </a:defRPr>
            </a:lvl2pPr>
            <a:lvl3pPr>
              <a:defRPr sz="1500">
                <a:latin typeface=""/>
              </a:defRPr>
            </a:lvl3pPr>
            <a:lvl4pPr>
              <a:defRPr sz="1350">
                <a:latin typeface=""/>
              </a:defRPr>
            </a:lvl4pPr>
            <a:lvl5pPr>
              <a:defRPr sz="1350">
                <a:latin typefac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571626" y="6550321"/>
            <a:ext cx="4981574" cy="195436"/>
          </a:xfrm>
        </p:spPr>
        <p:txBody>
          <a:bodyPr tIns="0" bIns="0" anchor="b" anchorCtr="0"/>
          <a:lstStyle>
            <a:lvl1pPr>
              <a:defRPr baseline="0">
                <a:solidFill>
                  <a:schemeClr val="bg1"/>
                </a:solidFill>
              </a:defRPr>
            </a:lvl1pPr>
          </a:lstStyle>
          <a:p>
            <a:r>
              <a:rPr lang="en-US" dirty="0" err="1" smtClean="0"/>
              <a:t>www.roadsafety.unc.edu</a:t>
            </a:r>
            <a:r>
              <a:rPr lang="en-US" dirty="0" smtClean="0"/>
              <a:t>  </a:t>
            </a:r>
            <a:r>
              <a:rPr lang="en-US" smtClean="0"/>
              <a:t>|  </a:t>
            </a:r>
            <a:fld id="{E5D45DD6-0945-1F4E-964A-F46864BC588A}" type="datetime4">
              <a:rPr lang="en-US" smtClean="0"/>
              <a:t>March 27, 2018</a:t>
            </a:fld>
            <a:endParaRPr lang="en-US" dirty="0"/>
          </a:p>
        </p:txBody>
      </p:sp>
      <p:sp>
        <p:nvSpPr>
          <p:cNvPr id="6" name="Slide Number Placeholder 5"/>
          <p:cNvSpPr>
            <a:spLocks noGrp="1"/>
          </p:cNvSpPr>
          <p:nvPr>
            <p:ph type="sldNum" sz="quarter" idx="12"/>
          </p:nvPr>
        </p:nvSpPr>
        <p:spPr>
          <a:xfrm>
            <a:off x="6553200" y="6517328"/>
            <a:ext cx="2133600" cy="228429"/>
          </a:xfrm>
        </p:spPr>
        <p:txBody>
          <a:bodyPr tIns="0" bIns="0" anchor="b" anchorCtr="0"/>
          <a:lstStyle>
            <a:lvl1pPr>
              <a:defRPr baseline="0">
                <a:solidFill>
                  <a:schemeClr val="bg1"/>
                </a:solidFill>
              </a:defRPr>
            </a:lvl1pPr>
          </a:lstStyle>
          <a:p>
            <a:fld id="{12258CD1-46C3-9144-9E82-08E65119BD87}"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6548589"/>
            <a:ext cx="1114425" cy="197168"/>
          </a:xfrm>
          <a:prstGeom prst="rect">
            <a:avLst/>
          </a:prstGeom>
        </p:spPr>
      </p:pic>
    </p:spTree>
    <p:extLst>
      <p:ext uri="{BB962C8B-B14F-4D97-AF65-F5344CB8AC3E}">
        <p14:creationId xmlns:p14="http://schemas.microsoft.com/office/powerpoint/2010/main" val="30729541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B3D4B43-E846-BF4E-8588-952831379B19}" type="datetime4">
              <a:rPr lang="en-US" smtClean="0"/>
              <a:t>March 27, 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258CD1-46C3-9144-9E82-08E65119BD87}" type="slidenum">
              <a:rPr lang="en-US" smtClean="0"/>
              <a:t>‹#›</a:t>
            </a:fld>
            <a:endParaRPr lang="en-US"/>
          </a:p>
        </p:txBody>
      </p:sp>
    </p:spTree>
    <p:extLst>
      <p:ext uri="{BB962C8B-B14F-4D97-AF65-F5344CB8AC3E}">
        <p14:creationId xmlns:p14="http://schemas.microsoft.com/office/powerpoint/2010/main" val="3159499457"/>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p:txStyles>
    <p:titleStyle>
      <a:lvl1pPr algn="ctr" defTabSz="342884" rtl="0" eaLnBrk="1" latinLnBrk="0" hangingPunct="1">
        <a:spcBef>
          <a:spcPct val="0"/>
        </a:spcBef>
        <a:buNone/>
        <a:defRPr sz="3300" kern="1200">
          <a:solidFill>
            <a:schemeClr val="tx1"/>
          </a:solidFill>
          <a:latin typeface="+mj-lt"/>
          <a:ea typeface="+mj-ea"/>
          <a:cs typeface="+mj-cs"/>
        </a:defRPr>
      </a:lvl1pPr>
    </p:titleStyle>
    <p:bodyStyle>
      <a:lvl1pPr marL="257162" indent="-257162" algn="l" defTabSz="342884"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4" rtl="0" eaLnBrk="1" latinLnBrk="0" hangingPunct="1">
        <a:spcBef>
          <a:spcPct val="20000"/>
        </a:spcBef>
        <a:buFont typeface="Arial"/>
        <a:buChar char="–"/>
        <a:defRPr sz="2100" kern="1200">
          <a:solidFill>
            <a:schemeClr val="tx1"/>
          </a:solidFill>
          <a:latin typeface="+mn-lt"/>
          <a:ea typeface="+mn-ea"/>
          <a:cs typeface="+mn-cs"/>
        </a:defRPr>
      </a:lvl2pPr>
      <a:lvl3pPr marL="857207" indent="-171442" algn="l" defTabSz="342884" rtl="0" eaLnBrk="1" latinLnBrk="0" hangingPunct="1">
        <a:spcBef>
          <a:spcPct val="20000"/>
        </a:spcBef>
        <a:buFont typeface="Arial"/>
        <a:buChar char="•"/>
        <a:defRPr sz="1800" kern="1200">
          <a:solidFill>
            <a:schemeClr val="tx1"/>
          </a:solidFill>
          <a:latin typeface="+mn-lt"/>
          <a:ea typeface="+mn-ea"/>
          <a:cs typeface="+mn-cs"/>
        </a:defRPr>
      </a:lvl3pPr>
      <a:lvl4pPr marL="1200090" indent="-171442" algn="l" defTabSz="342884" rtl="0" eaLnBrk="1" latinLnBrk="0" hangingPunct="1">
        <a:spcBef>
          <a:spcPct val="20000"/>
        </a:spcBef>
        <a:buFont typeface="Arial"/>
        <a:buChar char="–"/>
        <a:defRPr sz="1500" kern="1200">
          <a:solidFill>
            <a:schemeClr val="tx1"/>
          </a:solidFill>
          <a:latin typeface="+mn-lt"/>
          <a:ea typeface="+mn-ea"/>
          <a:cs typeface="+mn-cs"/>
        </a:defRPr>
      </a:lvl4pPr>
      <a:lvl5pPr marL="1542974" indent="-171442" algn="l" defTabSz="342884" rtl="0" eaLnBrk="1" latinLnBrk="0" hangingPunct="1">
        <a:spcBef>
          <a:spcPct val="20000"/>
        </a:spcBef>
        <a:buFont typeface="Arial"/>
        <a:buChar char="»"/>
        <a:defRPr sz="1500" kern="1200">
          <a:solidFill>
            <a:schemeClr val="tx1"/>
          </a:solidFill>
          <a:latin typeface="+mn-lt"/>
          <a:ea typeface="+mn-ea"/>
          <a:cs typeface="+mn-cs"/>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ichael.clamann@duke.edu" TargetMode="External"/><Relationship Id="rId3" Type="http://schemas.openxmlformats.org/officeDocument/2006/relationships/hyperlink" Target="http://hal.pratt.duke.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qMPucRTF9Ms?t=4s" TargetMode="External"/><Relationship Id="rId4" Type="http://schemas.openxmlformats.org/officeDocument/2006/relationships/hyperlink" Target="http://travelsafelyapp.com/" TargetMode="External"/><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Development and Evaluation of </a:t>
            </a:r>
            <a:br>
              <a:rPr lang="en-US" dirty="0"/>
            </a:br>
            <a:r>
              <a:rPr lang="en-US" dirty="0"/>
              <a:t>Vehicle to Pedestrian (V2P) </a:t>
            </a:r>
            <a:br>
              <a:rPr lang="en-US" dirty="0"/>
            </a:br>
            <a:r>
              <a:rPr lang="en-US" dirty="0"/>
              <a:t>Safety </a:t>
            </a:r>
            <a:r>
              <a:rPr lang="en-US" dirty="0" smtClean="0"/>
              <a:t>Interventions</a:t>
            </a:r>
            <a:endParaRPr lang="en-US" dirty="0"/>
          </a:p>
        </p:txBody>
      </p:sp>
      <p:sp>
        <p:nvSpPr>
          <p:cNvPr id="3" name="Subtitle 2"/>
          <p:cNvSpPr>
            <a:spLocks noGrp="1"/>
          </p:cNvSpPr>
          <p:nvPr>
            <p:ph type="subTitle" idx="1"/>
          </p:nvPr>
        </p:nvSpPr>
        <p:spPr/>
        <p:txBody>
          <a:bodyPr/>
          <a:lstStyle/>
          <a:p>
            <a:r>
              <a:rPr lang="en-US" dirty="0" smtClean="0"/>
              <a:t>Michael Clamann</a:t>
            </a:r>
            <a:endParaRPr lang="en-US" dirty="0"/>
          </a:p>
        </p:txBody>
      </p:sp>
      <p:sp>
        <p:nvSpPr>
          <p:cNvPr id="4" name="Date Placeholder 3"/>
          <p:cNvSpPr>
            <a:spLocks noGrp="1"/>
          </p:cNvSpPr>
          <p:nvPr>
            <p:ph type="dt" sz="half" idx="10"/>
          </p:nvPr>
        </p:nvSpPr>
        <p:spPr/>
        <p:txBody>
          <a:bodyPr/>
          <a:lstStyle/>
          <a:p>
            <a:fld id="{164B863E-F249-C044-B93E-2BDAFF77C50C}" type="datetime4">
              <a:rPr lang="en-US" sz="1200" smtClean="0">
                <a:latin typeface="Arial"/>
                <a:cs typeface="Arial"/>
              </a:rPr>
              <a:t>March 27, 2018</a:t>
            </a:fld>
            <a:endParaRPr lang="en-US" sz="1200" dirty="0">
              <a:latin typeface="Arial"/>
              <a:cs typeface="Arial"/>
            </a:endParaRPr>
          </a:p>
        </p:txBody>
      </p:sp>
    </p:spTree>
    <p:extLst>
      <p:ext uri="{BB962C8B-B14F-4D97-AF65-F5344CB8AC3E}">
        <p14:creationId xmlns:p14="http://schemas.microsoft.com/office/powerpoint/2010/main" val="4022655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57200" y="176211"/>
            <a:ext cx="8229600" cy="6172201"/>
          </a:xfrm>
        </p:spPr>
      </p:pic>
      <p:sp>
        <p:nvSpPr>
          <p:cNvPr id="4" name="Date Placeholder 3"/>
          <p:cNvSpPr>
            <a:spLocks noGrp="1"/>
          </p:cNvSpPr>
          <p:nvPr>
            <p:ph type="dt" sz="half" idx="10"/>
          </p:nvPr>
        </p:nvSpPr>
        <p:spPr/>
        <p:txBody>
          <a:bodyPr/>
          <a:lstStyle/>
          <a:p>
            <a:r>
              <a:rPr lang="en-US" smtClean="0"/>
              <a:t>www.roadsafety.unc.edu  |  </a:t>
            </a:r>
            <a:fld id="{5992BE4E-5D60-5A4E-A19F-4086F1174A53}" type="datetime4">
              <a:rPr lang="en-US" smtClean="0"/>
              <a:t>March 27, 2018</a:t>
            </a:fld>
            <a:endParaRPr lang="en-US" dirty="0"/>
          </a:p>
        </p:txBody>
      </p:sp>
      <p:sp>
        <p:nvSpPr>
          <p:cNvPr id="3" name="Slide Number Placeholder 2"/>
          <p:cNvSpPr>
            <a:spLocks noGrp="1"/>
          </p:cNvSpPr>
          <p:nvPr>
            <p:ph type="sldNum" sz="quarter" idx="12"/>
          </p:nvPr>
        </p:nvSpPr>
        <p:spPr/>
        <p:txBody>
          <a:bodyPr/>
          <a:lstStyle/>
          <a:p>
            <a:fld id="{12258CD1-46C3-9144-9E82-08E65119BD87}" type="slidenum">
              <a:rPr lang="en-US" smtClean="0"/>
              <a:pPr/>
              <a:t>10</a:t>
            </a:fld>
            <a:endParaRPr lang="en-US" dirty="0"/>
          </a:p>
        </p:txBody>
      </p:sp>
    </p:spTree>
    <p:extLst>
      <p:ext uri="{BB962C8B-B14F-4D97-AF65-F5344CB8AC3E}">
        <p14:creationId xmlns:p14="http://schemas.microsoft.com/office/powerpoint/2010/main" val="385353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Setting</a:t>
            </a:r>
            <a:endParaRPr lang="en-US" dirty="0"/>
          </a:p>
        </p:txBody>
      </p:sp>
      <p:sp>
        <p:nvSpPr>
          <p:cNvPr id="3" name="Content Placeholder 2"/>
          <p:cNvSpPr>
            <a:spLocks noGrp="1"/>
          </p:cNvSpPr>
          <p:nvPr>
            <p:ph idx="1"/>
          </p:nvPr>
        </p:nvSpPr>
        <p:spPr/>
        <p:txBody>
          <a:bodyPr/>
          <a:lstStyle/>
          <a:p>
            <a:r>
              <a:rPr lang="en-US" dirty="0"/>
              <a:t>North Carolina Center for Automotive Research (NCCAR)</a:t>
            </a:r>
          </a:p>
        </p:txBody>
      </p:sp>
      <p:sp>
        <p:nvSpPr>
          <p:cNvPr id="4" name="Date Placeholder 3"/>
          <p:cNvSpPr>
            <a:spLocks noGrp="1"/>
          </p:cNvSpPr>
          <p:nvPr>
            <p:ph type="dt" sz="half" idx="10"/>
          </p:nvPr>
        </p:nvSpPr>
        <p:spPr/>
        <p:txBody>
          <a:bodyPr/>
          <a:lstStyle/>
          <a:p>
            <a:r>
              <a:rPr lang="en-US" smtClean="0"/>
              <a:t>www.roadsafety.unc.edu  |  </a:t>
            </a:r>
            <a:fld id="{9FD7E5B9-D76B-564E-BB24-1DA87C0F4652}" type="datetime4">
              <a:rPr lang="en-US" smtClean="0"/>
              <a:t>March 27, 2018</a:t>
            </a:fld>
            <a:endParaRPr lang="en-US" dirty="0"/>
          </a:p>
        </p:txBody>
      </p:sp>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2497772" y="1570672"/>
            <a:ext cx="4148455" cy="3716655"/>
          </a:xfrm>
          <a:prstGeom prst="rect">
            <a:avLst/>
          </a:prstGeom>
          <a:noFill/>
          <a:ln>
            <a:noFill/>
          </a:ln>
        </p:spPr>
      </p:pic>
      <p:sp>
        <p:nvSpPr>
          <p:cNvPr id="6" name="Slide Number Placeholder 5"/>
          <p:cNvSpPr>
            <a:spLocks noGrp="1"/>
          </p:cNvSpPr>
          <p:nvPr>
            <p:ph type="sldNum" sz="quarter" idx="12"/>
          </p:nvPr>
        </p:nvSpPr>
        <p:spPr/>
        <p:txBody>
          <a:bodyPr/>
          <a:lstStyle/>
          <a:p>
            <a:fld id="{12258CD1-46C3-9144-9E82-08E65119BD87}" type="slidenum">
              <a:rPr lang="en-US" smtClean="0"/>
              <a:pPr/>
              <a:t>11</a:t>
            </a:fld>
            <a:endParaRPr lang="en-US" dirty="0"/>
          </a:p>
        </p:txBody>
      </p:sp>
    </p:spTree>
    <p:extLst>
      <p:ext uri="{BB962C8B-B14F-4D97-AF65-F5344CB8AC3E}">
        <p14:creationId xmlns:p14="http://schemas.microsoft.com/office/powerpoint/2010/main" val="355479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www.roadsafety.unc.edu  |  </a:t>
            </a:r>
            <a:fld id="{773F468E-108F-614C-B8FF-5B310EC2F3CC}" type="datetime4">
              <a:rPr lang="en-US" smtClean="0"/>
              <a:t>March 27, 2018</a:t>
            </a:fld>
            <a:endParaRPr lang="en-US" dirty="0"/>
          </a:p>
        </p:txBody>
      </p:sp>
      <p:grpSp>
        <p:nvGrpSpPr>
          <p:cNvPr id="22" name="Group 21"/>
          <p:cNvGrpSpPr/>
          <p:nvPr/>
        </p:nvGrpSpPr>
        <p:grpSpPr>
          <a:xfrm>
            <a:off x="76200" y="274640"/>
            <a:ext cx="8991600" cy="5668960"/>
            <a:chOff x="0" y="274640"/>
            <a:chExt cx="9935875" cy="6071923"/>
          </a:xfrm>
        </p:grpSpPr>
        <p:pic>
          <p:nvPicPr>
            <p:cNvPr id="5"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4640"/>
              <a:ext cx="9935875" cy="60719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6531128">
              <a:off x="8705743" y="4808139"/>
              <a:ext cx="491141" cy="2543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262978">
              <a:off x="3156435" y="5158321"/>
              <a:ext cx="491141" cy="254328"/>
            </a:xfrm>
            <a:prstGeom prst="rect">
              <a:avLst/>
            </a:prstGeom>
          </p:spPr>
        </p:pic>
        <p:sp>
          <p:nvSpPr>
            <p:cNvPr id="8" name="Connector 7"/>
            <p:cNvSpPr/>
            <p:nvPr/>
          </p:nvSpPr>
          <p:spPr>
            <a:xfrm>
              <a:off x="2331674" y="4127232"/>
              <a:ext cx="228600" cy="2286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t>
              </a:r>
              <a:endParaRPr lang="en-US" dirty="0">
                <a:solidFill>
                  <a:schemeClr val="tx1"/>
                </a:solidFill>
              </a:endParaRPr>
            </a:p>
          </p:txBody>
        </p:sp>
        <p:sp>
          <p:nvSpPr>
            <p:cNvPr id="9" name="Connector 8"/>
            <p:cNvSpPr/>
            <p:nvPr/>
          </p:nvSpPr>
          <p:spPr>
            <a:xfrm>
              <a:off x="2103074" y="3834437"/>
              <a:ext cx="228600" cy="2286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0" name="Connector 9"/>
            <p:cNvSpPr/>
            <p:nvPr/>
          </p:nvSpPr>
          <p:spPr>
            <a:xfrm>
              <a:off x="4151195" y="5299942"/>
              <a:ext cx="228600" cy="2286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11" name="TextBox 10"/>
            <p:cNvSpPr txBox="1"/>
            <p:nvPr/>
          </p:nvSpPr>
          <p:spPr>
            <a:xfrm>
              <a:off x="3166610" y="5528542"/>
              <a:ext cx="559769" cy="276999"/>
            </a:xfrm>
            <a:prstGeom prst="rect">
              <a:avLst/>
            </a:prstGeom>
            <a:solidFill>
              <a:schemeClr val="bg1"/>
            </a:solidFill>
            <a:ln>
              <a:solidFill>
                <a:schemeClr val="tx1"/>
              </a:solidFill>
            </a:ln>
          </p:spPr>
          <p:txBody>
            <a:bodyPr wrap="none" rtlCol="0">
              <a:spAutoFit/>
            </a:bodyPr>
            <a:lstStyle/>
            <a:p>
              <a:r>
                <a:rPr lang="en-US" sz="1200" dirty="0" smtClean="0">
                  <a:latin typeface="Arial" charset="0"/>
                  <a:ea typeface="Arial" charset="0"/>
                  <a:cs typeface="Arial" charset="0"/>
                </a:rPr>
                <a:t>Car 1</a:t>
              </a:r>
              <a:endParaRPr lang="en-US" sz="1200" dirty="0">
                <a:latin typeface="Arial" charset="0"/>
                <a:ea typeface="Arial" charset="0"/>
                <a:cs typeface="Arial" charset="0"/>
              </a:endParaRPr>
            </a:p>
          </p:txBody>
        </p:sp>
        <p:sp>
          <p:nvSpPr>
            <p:cNvPr id="12" name="TextBox 11"/>
            <p:cNvSpPr txBox="1"/>
            <p:nvPr/>
          </p:nvSpPr>
          <p:spPr>
            <a:xfrm>
              <a:off x="8181872" y="4661815"/>
              <a:ext cx="559769" cy="276999"/>
            </a:xfrm>
            <a:prstGeom prst="rect">
              <a:avLst/>
            </a:prstGeom>
            <a:solidFill>
              <a:schemeClr val="bg1"/>
            </a:solidFill>
            <a:ln>
              <a:solidFill>
                <a:schemeClr val="tx1"/>
              </a:solidFill>
            </a:ln>
          </p:spPr>
          <p:txBody>
            <a:bodyPr wrap="none" rtlCol="0">
              <a:spAutoFit/>
            </a:bodyPr>
            <a:lstStyle/>
            <a:p>
              <a:r>
                <a:rPr lang="en-US" sz="1200" smtClean="0">
                  <a:latin typeface="Arial" charset="0"/>
                  <a:ea typeface="Arial" charset="0"/>
                  <a:cs typeface="Arial" charset="0"/>
                </a:rPr>
                <a:t>Car 2</a:t>
              </a:r>
              <a:endParaRPr lang="en-US" sz="1200" dirty="0">
                <a:latin typeface="Arial" charset="0"/>
                <a:ea typeface="Arial" charset="0"/>
                <a:cs typeface="Arial" charset="0"/>
              </a:endParaRPr>
            </a:p>
          </p:txBody>
        </p:sp>
        <p:cxnSp>
          <p:nvCxnSpPr>
            <p:cNvPr id="13" name="Straight Arrow Connector 12"/>
            <p:cNvCxnSpPr/>
            <p:nvPr/>
          </p:nvCxnSpPr>
          <p:spPr>
            <a:xfrm flipV="1">
              <a:off x="3530266" y="647623"/>
              <a:ext cx="1918169" cy="381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261979" y="2830677"/>
              <a:ext cx="0" cy="91270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701547" y="5045558"/>
              <a:ext cx="101117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37343" y="5106065"/>
              <a:ext cx="23989" cy="24055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788874" y="5093365"/>
              <a:ext cx="109479" cy="25325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454375" y="2963761"/>
              <a:ext cx="678391" cy="461665"/>
            </a:xfrm>
            <a:prstGeom prst="rect">
              <a:avLst/>
            </a:prstGeom>
            <a:solidFill>
              <a:schemeClr val="bg1"/>
            </a:solidFill>
            <a:ln>
              <a:solidFill>
                <a:schemeClr val="tx1"/>
              </a:solidFill>
            </a:ln>
          </p:spPr>
          <p:txBody>
            <a:bodyPr wrap="none" rtlCol="0">
              <a:spAutoFit/>
            </a:bodyPr>
            <a:lstStyle/>
            <a:p>
              <a:r>
                <a:rPr lang="en-US" sz="1200" smtClean="0">
                  <a:latin typeface="Arial" charset="0"/>
                  <a:ea typeface="Arial" charset="0"/>
                  <a:cs typeface="Arial" charset="0"/>
                </a:rPr>
                <a:t>Control</a:t>
              </a:r>
            </a:p>
            <a:p>
              <a:pPr algn="ctr"/>
              <a:r>
                <a:rPr lang="en-US" sz="1200" dirty="0" smtClean="0">
                  <a:latin typeface="Arial" charset="0"/>
                  <a:ea typeface="Arial" charset="0"/>
                  <a:cs typeface="Arial" charset="0"/>
                </a:rPr>
                <a:t>Mark</a:t>
              </a:r>
              <a:endParaRPr lang="en-US" sz="1200" dirty="0">
                <a:latin typeface="Arial" charset="0"/>
                <a:ea typeface="Arial" charset="0"/>
                <a:cs typeface="Arial" charset="0"/>
              </a:endParaRPr>
            </a:p>
          </p:txBody>
        </p:sp>
        <p:sp>
          <p:nvSpPr>
            <p:cNvPr id="19" name="TextBox 18"/>
            <p:cNvSpPr txBox="1"/>
            <p:nvPr/>
          </p:nvSpPr>
          <p:spPr>
            <a:xfrm>
              <a:off x="2783332" y="3517861"/>
              <a:ext cx="588623" cy="461665"/>
            </a:xfrm>
            <a:prstGeom prst="rect">
              <a:avLst/>
            </a:prstGeom>
            <a:solidFill>
              <a:schemeClr val="bg1"/>
            </a:solidFill>
            <a:ln>
              <a:solidFill>
                <a:schemeClr val="tx1"/>
              </a:solidFill>
            </a:ln>
          </p:spPr>
          <p:txBody>
            <a:bodyPr wrap="none" rtlCol="0">
              <a:spAutoFit/>
            </a:bodyPr>
            <a:lstStyle/>
            <a:p>
              <a:r>
                <a:rPr lang="en-US" sz="1200" dirty="0" smtClean="0">
                  <a:latin typeface="Arial" charset="0"/>
                  <a:ea typeface="Arial" charset="0"/>
                  <a:cs typeface="Arial" charset="0"/>
                </a:rPr>
                <a:t>“Late”</a:t>
              </a:r>
            </a:p>
            <a:p>
              <a:pPr algn="ctr"/>
              <a:r>
                <a:rPr lang="en-US" sz="1200" dirty="0" smtClean="0">
                  <a:latin typeface="Arial" charset="0"/>
                  <a:ea typeface="Arial" charset="0"/>
                  <a:cs typeface="Arial" charset="0"/>
                </a:rPr>
                <a:t>Mark</a:t>
              </a:r>
              <a:endParaRPr lang="en-US" sz="1200" dirty="0">
                <a:latin typeface="Arial" charset="0"/>
                <a:ea typeface="Arial" charset="0"/>
                <a:cs typeface="Arial" charset="0"/>
              </a:endParaRPr>
            </a:p>
          </p:txBody>
        </p:sp>
        <p:cxnSp>
          <p:nvCxnSpPr>
            <p:cNvPr id="20" name="Straight Arrow Connector 19"/>
            <p:cNvCxnSpPr/>
            <p:nvPr/>
          </p:nvCxnSpPr>
          <p:spPr>
            <a:xfrm flipH="1">
              <a:off x="3793570" y="3425426"/>
              <a:ext cx="1" cy="15477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915906" y="3979526"/>
              <a:ext cx="161738" cy="96589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Slide Number Placeholder 22"/>
          <p:cNvSpPr>
            <a:spLocks noGrp="1"/>
          </p:cNvSpPr>
          <p:nvPr>
            <p:ph type="sldNum" sz="quarter" idx="12"/>
          </p:nvPr>
        </p:nvSpPr>
        <p:spPr/>
        <p:txBody>
          <a:bodyPr/>
          <a:lstStyle/>
          <a:p>
            <a:fld id="{12258CD1-46C3-9144-9E82-08E65119BD87}" type="slidenum">
              <a:rPr lang="en-US" smtClean="0"/>
              <a:pPr/>
              <a:t>12</a:t>
            </a:fld>
            <a:endParaRPr lang="en-US" dirty="0"/>
          </a:p>
        </p:txBody>
      </p:sp>
    </p:spTree>
    <p:extLst>
      <p:ext uri="{BB962C8B-B14F-4D97-AF65-F5344CB8AC3E}">
        <p14:creationId xmlns:p14="http://schemas.microsoft.com/office/powerpoint/2010/main" val="277416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57200" y="182563"/>
            <a:ext cx="8229600" cy="6172200"/>
          </a:xfrm>
        </p:spPr>
      </p:pic>
      <p:sp>
        <p:nvSpPr>
          <p:cNvPr id="4" name="Date Placeholder 3"/>
          <p:cNvSpPr>
            <a:spLocks noGrp="1"/>
          </p:cNvSpPr>
          <p:nvPr>
            <p:ph type="dt" sz="half" idx="10"/>
          </p:nvPr>
        </p:nvSpPr>
        <p:spPr/>
        <p:txBody>
          <a:bodyPr/>
          <a:lstStyle/>
          <a:p>
            <a:r>
              <a:rPr lang="en-US" smtClean="0"/>
              <a:t>www.roadsafety.unc.edu  |  </a:t>
            </a:r>
            <a:fld id="{CBA87E2D-8218-2044-A80C-76243B5F284E}" type="datetime4">
              <a:rPr lang="en-US" smtClean="0"/>
              <a:t>March 27, 2018</a:t>
            </a:fld>
            <a:endParaRPr lang="en-US" dirty="0"/>
          </a:p>
        </p:txBody>
      </p:sp>
      <p:sp>
        <p:nvSpPr>
          <p:cNvPr id="3" name="Slide Number Placeholder 2"/>
          <p:cNvSpPr>
            <a:spLocks noGrp="1"/>
          </p:cNvSpPr>
          <p:nvPr>
            <p:ph type="sldNum" sz="quarter" idx="12"/>
          </p:nvPr>
        </p:nvSpPr>
        <p:spPr/>
        <p:txBody>
          <a:bodyPr/>
          <a:lstStyle/>
          <a:p>
            <a:fld id="{12258CD1-46C3-9144-9E82-08E65119BD87}" type="slidenum">
              <a:rPr lang="en-US" smtClean="0"/>
              <a:pPr/>
              <a:t>13</a:t>
            </a:fld>
            <a:endParaRPr lang="en-US" dirty="0"/>
          </a:p>
        </p:txBody>
      </p:sp>
    </p:spTree>
    <p:extLst>
      <p:ext uri="{BB962C8B-B14F-4D97-AF65-F5344CB8AC3E}">
        <p14:creationId xmlns:p14="http://schemas.microsoft.com/office/powerpoint/2010/main" val="648996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57200" y="217488"/>
            <a:ext cx="8229600" cy="6172200"/>
          </a:xfrm>
        </p:spPr>
      </p:pic>
      <p:sp>
        <p:nvSpPr>
          <p:cNvPr id="4" name="Date Placeholder 3"/>
          <p:cNvSpPr>
            <a:spLocks noGrp="1"/>
          </p:cNvSpPr>
          <p:nvPr>
            <p:ph type="dt" sz="half" idx="10"/>
          </p:nvPr>
        </p:nvSpPr>
        <p:spPr/>
        <p:txBody>
          <a:bodyPr/>
          <a:lstStyle/>
          <a:p>
            <a:r>
              <a:rPr lang="en-US" smtClean="0"/>
              <a:t>www.roadsafety.unc.edu  |  </a:t>
            </a:r>
            <a:fld id="{CFE7D627-A347-FA43-AF61-68895446B96A}" type="datetime4">
              <a:rPr lang="en-US" smtClean="0"/>
              <a:t>March 27, 2018</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340769" y="2380167"/>
            <a:ext cx="2462460" cy="1846845"/>
          </a:xfrm>
          <a:prstGeom prst="rect">
            <a:avLst/>
          </a:prstGeom>
        </p:spPr>
      </p:pic>
      <p:sp>
        <p:nvSpPr>
          <p:cNvPr id="3" name="Slide Number Placeholder 2"/>
          <p:cNvSpPr>
            <a:spLocks noGrp="1"/>
          </p:cNvSpPr>
          <p:nvPr>
            <p:ph type="sldNum" sz="quarter" idx="12"/>
          </p:nvPr>
        </p:nvSpPr>
        <p:spPr/>
        <p:txBody>
          <a:bodyPr/>
          <a:lstStyle/>
          <a:p>
            <a:fld id="{12258CD1-46C3-9144-9E82-08E65119BD87}" type="slidenum">
              <a:rPr lang="en-US" smtClean="0"/>
              <a:pPr/>
              <a:t>14</a:t>
            </a:fld>
            <a:endParaRPr lang="en-US" dirty="0"/>
          </a:p>
        </p:txBody>
      </p:sp>
    </p:spTree>
    <p:extLst>
      <p:ext uri="{BB962C8B-B14F-4D97-AF65-F5344CB8AC3E}">
        <p14:creationId xmlns:p14="http://schemas.microsoft.com/office/powerpoint/2010/main" val="6109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57200" y="176211"/>
            <a:ext cx="8229600" cy="6172201"/>
          </a:xfrm>
        </p:spPr>
      </p:pic>
      <p:sp>
        <p:nvSpPr>
          <p:cNvPr id="4" name="Date Placeholder 3"/>
          <p:cNvSpPr>
            <a:spLocks noGrp="1"/>
          </p:cNvSpPr>
          <p:nvPr>
            <p:ph type="dt" sz="half" idx="10"/>
          </p:nvPr>
        </p:nvSpPr>
        <p:spPr/>
        <p:txBody>
          <a:bodyPr/>
          <a:lstStyle/>
          <a:p>
            <a:r>
              <a:rPr lang="en-US" smtClean="0"/>
              <a:t>www.roadsafety.unc.edu  |  </a:t>
            </a:r>
            <a:fld id="{389F1196-1E37-3944-982F-7A5E557F0034}" type="datetime4">
              <a:rPr lang="en-US" smtClean="0"/>
              <a:t>March 27, 2018</a:t>
            </a:fld>
            <a:endParaRPr lang="en-US" dirty="0"/>
          </a:p>
        </p:txBody>
      </p:sp>
      <p:sp>
        <p:nvSpPr>
          <p:cNvPr id="3" name="Slide Number Placeholder 2"/>
          <p:cNvSpPr>
            <a:spLocks noGrp="1"/>
          </p:cNvSpPr>
          <p:nvPr>
            <p:ph type="sldNum" sz="quarter" idx="12"/>
          </p:nvPr>
        </p:nvSpPr>
        <p:spPr/>
        <p:txBody>
          <a:bodyPr/>
          <a:lstStyle/>
          <a:p>
            <a:fld id="{12258CD1-46C3-9144-9E82-08E65119BD87}" type="slidenum">
              <a:rPr lang="en-US" smtClean="0"/>
              <a:pPr/>
              <a:t>15</a:t>
            </a:fld>
            <a:endParaRPr lang="en-US" dirty="0"/>
          </a:p>
        </p:txBody>
      </p:sp>
    </p:spTree>
    <p:extLst>
      <p:ext uri="{BB962C8B-B14F-4D97-AF65-F5344CB8AC3E}">
        <p14:creationId xmlns:p14="http://schemas.microsoft.com/office/powerpoint/2010/main" val="1413456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Protocol</a:t>
            </a:r>
            <a:endParaRPr lang="en-US" dirty="0"/>
          </a:p>
        </p:txBody>
      </p:sp>
      <p:sp>
        <p:nvSpPr>
          <p:cNvPr id="3" name="Content Placeholder 2"/>
          <p:cNvSpPr>
            <a:spLocks noGrp="1"/>
          </p:cNvSpPr>
          <p:nvPr>
            <p:ph idx="1"/>
          </p:nvPr>
        </p:nvSpPr>
        <p:spPr/>
        <p:txBody>
          <a:bodyPr/>
          <a:lstStyle/>
          <a:p>
            <a:r>
              <a:rPr lang="en-US" dirty="0" smtClean="0"/>
              <a:t>Orientation</a:t>
            </a:r>
          </a:p>
          <a:p>
            <a:pPr lvl="1"/>
            <a:r>
              <a:rPr lang="en-US" dirty="0" smtClean="0"/>
              <a:t>Informed consent &amp; task overview</a:t>
            </a:r>
          </a:p>
          <a:p>
            <a:pPr lvl="1"/>
            <a:r>
              <a:rPr lang="en-US" dirty="0" smtClean="0"/>
              <a:t>Demographic questionnaire</a:t>
            </a:r>
          </a:p>
          <a:p>
            <a:pPr lvl="1"/>
            <a:r>
              <a:rPr lang="en-US" dirty="0" smtClean="0"/>
              <a:t>NEO-FFI</a:t>
            </a:r>
          </a:p>
          <a:p>
            <a:r>
              <a:rPr lang="en-US" dirty="0" smtClean="0"/>
              <a:t>Training</a:t>
            </a:r>
          </a:p>
          <a:p>
            <a:pPr lvl="1"/>
            <a:r>
              <a:rPr lang="en-US" dirty="0" smtClean="0"/>
              <a:t>Protocol review</a:t>
            </a:r>
          </a:p>
          <a:p>
            <a:pPr lvl="1"/>
            <a:r>
              <a:rPr lang="en-US" dirty="0" smtClean="0"/>
              <a:t>3 practice trials (on site)</a:t>
            </a:r>
          </a:p>
          <a:p>
            <a:r>
              <a:rPr lang="en-US" dirty="0" smtClean="0"/>
              <a:t>Data Collection</a:t>
            </a:r>
          </a:p>
          <a:p>
            <a:pPr lvl="1"/>
            <a:r>
              <a:rPr lang="en-US" dirty="0" smtClean="0"/>
              <a:t>30 trials</a:t>
            </a:r>
          </a:p>
          <a:p>
            <a:pPr lvl="1"/>
            <a:r>
              <a:rPr lang="en-US" dirty="0" smtClean="0"/>
              <a:t>~20 minutes</a:t>
            </a:r>
          </a:p>
          <a:p>
            <a:r>
              <a:rPr lang="en-US" dirty="0" smtClean="0"/>
              <a:t>Post Experiment Interview</a:t>
            </a:r>
          </a:p>
          <a:p>
            <a:pPr lvl="1"/>
            <a:r>
              <a:rPr lang="en-US" dirty="0" smtClean="0"/>
              <a:t>Trust questionnaire</a:t>
            </a:r>
          </a:p>
          <a:p>
            <a:pPr lvl="1"/>
            <a:r>
              <a:rPr lang="en-US" dirty="0" smtClean="0"/>
              <a:t>Usability questionnaire</a:t>
            </a:r>
          </a:p>
          <a:p>
            <a:r>
              <a:rPr lang="en-US" dirty="0" smtClean="0"/>
              <a:t>Debrief</a:t>
            </a:r>
            <a:endParaRPr lang="en-US" dirty="0"/>
          </a:p>
        </p:txBody>
      </p:sp>
      <p:sp>
        <p:nvSpPr>
          <p:cNvPr id="4" name="Date Placeholder 3"/>
          <p:cNvSpPr>
            <a:spLocks noGrp="1"/>
          </p:cNvSpPr>
          <p:nvPr>
            <p:ph type="dt" sz="half" idx="10"/>
          </p:nvPr>
        </p:nvSpPr>
        <p:spPr/>
        <p:txBody>
          <a:bodyPr/>
          <a:lstStyle/>
          <a:p>
            <a:r>
              <a:rPr lang="en-US" smtClean="0"/>
              <a:t>www.roadsafety.unc.edu  |  </a:t>
            </a:r>
            <a:fld id="{27836508-A1EA-3245-9C22-74EC422F3F50}" type="datetime4">
              <a:rPr lang="en-US" smtClean="0"/>
              <a:t>March 27, 2018</a:t>
            </a:fld>
            <a:endParaRPr lang="en-US" dirty="0"/>
          </a:p>
        </p:txBody>
      </p:sp>
      <p:sp>
        <p:nvSpPr>
          <p:cNvPr id="5" name="Slide Number Placeholder 4"/>
          <p:cNvSpPr>
            <a:spLocks noGrp="1"/>
          </p:cNvSpPr>
          <p:nvPr>
            <p:ph type="sldNum" sz="quarter" idx="12"/>
          </p:nvPr>
        </p:nvSpPr>
        <p:spPr/>
        <p:txBody>
          <a:bodyPr/>
          <a:lstStyle/>
          <a:p>
            <a:fld id="{12258CD1-46C3-9144-9E82-08E65119BD87}" type="slidenum">
              <a:rPr lang="en-US" smtClean="0"/>
              <a:pPr/>
              <a:t>16</a:t>
            </a:fld>
            <a:endParaRPr lang="en-US" dirty="0"/>
          </a:p>
        </p:txBody>
      </p:sp>
    </p:spTree>
    <p:extLst>
      <p:ext uri="{BB962C8B-B14F-4D97-AF65-F5344CB8AC3E}">
        <p14:creationId xmlns:p14="http://schemas.microsoft.com/office/powerpoint/2010/main" val="291912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Finalize experiment script</a:t>
            </a:r>
          </a:p>
          <a:p>
            <a:r>
              <a:rPr lang="en-US" dirty="0" smtClean="0"/>
              <a:t>Prepare materials</a:t>
            </a:r>
          </a:p>
          <a:p>
            <a:r>
              <a:rPr lang="en-US" dirty="0" smtClean="0"/>
              <a:t>Train project team (April)</a:t>
            </a:r>
          </a:p>
          <a:p>
            <a:r>
              <a:rPr lang="en-US" dirty="0" smtClean="0"/>
              <a:t>Run pilot test(s) (April)</a:t>
            </a:r>
          </a:p>
          <a:p>
            <a:r>
              <a:rPr lang="en-US" dirty="0" smtClean="0"/>
              <a:t>Recruit participants &amp; collect data (May/June)</a:t>
            </a:r>
            <a:endParaRPr lang="en-US" dirty="0"/>
          </a:p>
        </p:txBody>
      </p:sp>
      <p:sp>
        <p:nvSpPr>
          <p:cNvPr id="4" name="Date Placeholder 3"/>
          <p:cNvSpPr>
            <a:spLocks noGrp="1"/>
          </p:cNvSpPr>
          <p:nvPr>
            <p:ph type="dt" sz="half" idx="10"/>
          </p:nvPr>
        </p:nvSpPr>
        <p:spPr/>
        <p:txBody>
          <a:bodyPr/>
          <a:lstStyle/>
          <a:p>
            <a:r>
              <a:rPr lang="en-US" smtClean="0"/>
              <a:t>www.roadsafety.unc.edu  |  </a:t>
            </a:r>
            <a:fld id="{2EE690DA-0D03-1848-A45A-72BDD4364AC8}" type="datetime4">
              <a:rPr lang="en-US" smtClean="0"/>
              <a:t>March 27, 2018</a:t>
            </a:fld>
            <a:endParaRPr lang="en-US" dirty="0"/>
          </a:p>
        </p:txBody>
      </p:sp>
      <p:sp>
        <p:nvSpPr>
          <p:cNvPr id="5" name="Slide Number Placeholder 4"/>
          <p:cNvSpPr>
            <a:spLocks noGrp="1"/>
          </p:cNvSpPr>
          <p:nvPr>
            <p:ph type="sldNum" sz="quarter" idx="12"/>
          </p:nvPr>
        </p:nvSpPr>
        <p:spPr/>
        <p:txBody>
          <a:bodyPr/>
          <a:lstStyle/>
          <a:p>
            <a:fld id="{12258CD1-46C3-9144-9E82-08E65119BD87}" type="slidenum">
              <a:rPr lang="en-US" smtClean="0"/>
              <a:pPr/>
              <a:t>17</a:t>
            </a:fld>
            <a:endParaRPr lang="en-US" dirty="0"/>
          </a:p>
        </p:txBody>
      </p:sp>
    </p:spTree>
    <p:extLst>
      <p:ext uri="{BB962C8B-B14F-4D97-AF65-F5344CB8AC3E}">
        <p14:creationId xmlns:p14="http://schemas.microsoft.com/office/powerpoint/2010/main" val="299096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www.roadsafety.unc.edu  |  </a:t>
            </a:r>
            <a:fld id="{CD3BEC0F-BB58-AA40-BF3A-CD19687587C3}" type="datetime4">
              <a:rPr lang="en-US" smtClean="0"/>
              <a:t>March 27, 2018</a:t>
            </a:fld>
            <a:endParaRPr lang="en-US" dirty="0"/>
          </a:p>
        </p:txBody>
      </p:sp>
      <p:sp>
        <p:nvSpPr>
          <p:cNvPr id="5" name="Slide Number Placeholder 4"/>
          <p:cNvSpPr>
            <a:spLocks noGrp="1"/>
          </p:cNvSpPr>
          <p:nvPr>
            <p:ph type="sldNum" sz="quarter" idx="12"/>
          </p:nvPr>
        </p:nvSpPr>
        <p:spPr/>
        <p:txBody>
          <a:bodyPr/>
          <a:lstStyle/>
          <a:p>
            <a:fld id="{12258CD1-46C3-9144-9E82-08E65119BD87}" type="slidenum">
              <a:rPr lang="en-US" smtClean="0"/>
              <a:pPr/>
              <a:t>18</a:t>
            </a:fld>
            <a:endParaRPr lang="en-US" dirty="0"/>
          </a:p>
        </p:txBody>
      </p:sp>
    </p:spTree>
    <p:extLst>
      <p:ext uri="{BB962C8B-B14F-4D97-AF65-F5344CB8AC3E}">
        <p14:creationId xmlns:p14="http://schemas.microsoft.com/office/powerpoint/2010/main" val="771177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Postscript</a:t>
            </a:r>
            <a:endParaRPr lang="en-US" dirty="0"/>
          </a:p>
        </p:txBody>
      </p:sp>
      <p:sp>
        <p:nvSpPr>
          <p:cNvPr id="6" name="Content Placeholder 5"/>
          <p:cNvSpPr>
            <a:spLocks noGrp="1"/>
          </p:cNvSpPr>
          <p:nvPr>
            <p:ph idx="1"/>
          </p:nvPr>
        </p:nvSpPr>
        <p:spPr/>
        <p:txBody>
          <a:bodyPr/>
          <a:lstStyle/>
          <a:p>
            <a:r>
              <a:rPr lang="en-US" dirty="0" smtClean="0"/>
              <a:t>Year 2 Project: Machine </a:t>
            </a:r>
            <a:r>
              <a:rPr lang="en-US" dirty="0"/>
              <a:t>Learning Tools for Informing Transportation Technology </a:t>
            </a:r>
            <a:r>
              <a:rPr lang="en-US" dirty="0" smtClean="0"/>
              <a:t>Design</a:t>
            </a:r>
          </a:p>
          <a:p>
            <a:r>
              <a:rPr lang="en-US" dirty="0" smtClean="0"/>
              <a:t>Objectives:</a:t>
            </a:r>
          </a:p>
          <a:p>
            <a:pPr lvl="1"/>
            <a:r>
              <a:rPr lang="en-US" dirty="0" smtClean="0"/>
              <a:t>Identify </a:t>
            </a:r>
            <a:r>
              <a:rPr lang="en-US" dirty="0"/>
              <a:t>and acquire publicly-available sources of crash data suitable for machine learning analysis   </a:t>
            </a:r>
          </a:p>
          <a:p>
            <a:pPr lvl="1"/>
            <a:r>
              <a:rPr lang="en-US" dirty="0" smtClean="0"/>
              <a:t>Develop </a:t>
            </a:r>
            <a:r>
              <a:rPr lang="en-US" dirty="0"/>
              <a:t>machine learning algorithms for historical crash data</a:t>
            </a:r>
          </a:p>
          <a:p>
            <a:pPr lvl="1"/>
            <a:r>
              <a:rPr lang="en-US" dirty="0" smtClean="0"/>
              <a:t>Identify </a:t>
            </a:r>
            <a:r>
              <a:rPr lang="en-US" dirty="0"/>
              <a:t>combinations of variables in data that influence crashes</a:t>
            </a:r>
          </a:p>
          <a:p>
            <a:pPr lvl="1"/>
            <a:r>
              <a:rPr lang="en-US" dirty="0" smtClean="0"/>
              <a:t>Compile </a:t>
            </a:r>
            <a:r>
              <a:rPr lang="en-US" dirty="0"/>
              <a:t>a list of design recommendations informed by the machine </a:t>
            </a:r>
            <a:r>
              <a:rPr lang="en-US" dirty="0" smtClean="0"/>
              <a:t>learning algorithms</a:t>
            </a:r>
          </a:p>
          <a:p>
            <a:endParaRPr lang="en-US" dirty="0" smtClean="0"/>
          </a:p>
          <a:p>
            <a:r>
              <a:rPr lang="en-US" dirty="0" smtClean="0"/>
              <a:t>Currently processing 1</a:t>
            </a:r>
            <a:r>
              <a:rPr lang="en-US" baseline="30000" dirty="0" smtClean="0"/>
              <a:t>st</a:t>
            </a:r>
            <a:r>
              <a:rPr lang="en-US" dirty="0" smtClean="0"/>
              <a:t> draft of HSIS data</a:t>
            </a:r>
          </a:p>
          <a:p>
            <a:pPr lvl="1"/>
            <a:r>
              <a:rPr lang="en-US" dirty="0" smtClean="0"/>
              <a:t>Suggestions?</a:t>
            </a:r>
            <a:endParaRPr lang="en-US" dirty="0"/>
          </a:p>
        </p:txBody>
      </p:sp>
      <p:sp>
        <p:nvSpPr>
          <p:cNvPr id="4" name="Date Placeholder 3"/>
          <p:cNvSpPr>
            <a:spLocks noGrp="1"/>
          </p:cNvSpPr>
          <p:nvPr>
            <p:ph type="dt" sz="half" idx="10"/>
          </p:nvPr>
        </p:nvSpPr>
        <p:spPr/>
        <p:txBody>
          <a:bodyPr/>
          <a:lstStyle/>
          <a:p>
            <a:fld id="{656E09E8-24C8-A245-9955-805EC810923E}" type="datetime4">
              <a:rPr lang="en-US" smtClean="0"/>
              <a:t>March 27, 2018</a:t>
            </a:fld>
            <a:endParaRPr lang="en-US" dirty="0"/>
          </a:p>
        </p:txBody>
      </p:sp>
      <p:sp>
        <p:nvSpPr>
          <p:cNvPr id="2" name="Slide Number Placeholder 1"/>
          <p:cNvSpPr>
            <a:spLocks noGrp="1"/>
          </p:cNvSpPr>
          <p:nvPr>
            <p:ph type="sldNum" sz="quarter" idx="12"/>
          </p:nvPr>
        </p:nvSpPr>
        <p:spPr/>
        <p:txBody>
          <a:bodyPr/>
          <a:lstStyle/>
          <a:p>
            <a:fld id="{12258CD1-46C3-9144-9E82-08E65119BD87}" type="slidenum">
              <a:rPr lang="en-US" smtClean="0"/>
              <a:pPr/>
              <a:t>19</a:t>
            </a:fld>
            <a:endParaRPr lang="en-US" dirty="0"/>
          </a:p>
        </p:txBody>
      </p:sp>
    </p:spTree>
    <p:extLst>
      <p:ext uri="{BB962C8B-B14F-4D97-AF65-F5344CB8AC3E}">
        <p14:creationId xmlns:p14="http://schemas.microsoft.com/office/powerpoint/2010/main" val="1119054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a:t>
            </a:r>
            <a:r>
              <a:rPr lang="en-US" dirty="0" smtClean="0"/>
              <a:t>Questions</a:t>
            </a:r>
            <a:endParaRPr lang="en-US" dirty="0"/>
          </a:p>
        </p:txBody>
      </p:sp>
      <p:sp>
        <p:nvSpPr>
          <p:cNvPr id="3" name="Content Placeholder 2"/>
          <p:cNvSpPr>
            <a:spLocks noGrp="1"/>
          </p:cNvSpPr>
          <p:nvPr>
            <p:ph idx="1"/>
          </p:nvPr>
        </p:nvSpPr>
        <p:spPr/>
        <p:txBody>
          <a:bodyPr/>
          <a:lstStyle/>
          <a:p>
            <a:r>
              <a:rPr lang="en-US" dirty="0"/>
              <a:t>Can an app be used effectively to advise pedestrians about safe street crossings?</a:t>
            </a:r>
          </a:p>
          <a:p>
            <a:r>
              <a:rPr lang="en-US" dirty="0"/>
              <a:t>Can a mobile app make crossing safer for distracted pedestrians? </a:t>
            </a:r>
          </a:p>
          <a:p>
            <a:r>
              <a:rPr lang="en-US" dirty="0"/>
              <a:t>What is the threshold of </a:t>
            </a:r>
            <a:r>
              <a:rPr lang="en-US" dirty="0" smtClean="0"/>
              <a:t>reliability </a:t>
            </a:r>
            <a:r>
              <a:rPr lang="en-US" dirty="0"/>
              <a:t>that drives trust </a:t>
            </a:r>
            <a:r>
              <a:rPr lang="en-US" dirty="0" smtClean="0"/>
              <a:t>in </a:t>
            </a:r>
            <a:r>
              <a:rPr lang="en-US" dirty="0"/>
              <a:t>the system? </a:t>
            </a:r>
            <a:br>
              <a:rPr lang="en-US" dirty="0"/>
            </a:br>
            <a:r>
              <a:rPr lang="en-US" dirty="0"/>
              <a:t>(or a lack thereof) </a:t>
            </a:r>
          </a:p>
          <a:p>
            <a:r>
              <a:rPr lang="en-US" dirty="0"/>
              <a:t>How can we leverage </a:t>
            </a:r>
            <a:r>
              <a:rPr lang="en-US" dirty="0" smtClean="0"/>
              <a:t>machine learning algorithms for human-</a:t>
            </a:r>
            <a:br>
              <a:rPr lang="en-US" dirty="0" smtClean="0"/>
            </a:br>
            <a:r>
              <a:rPr lang="en-US" dirty="0" smtClean="0"/>
              <a:t>centered design </a:t>
            </a:r>
            <a:r>
              <a:rPr lang="en-US" dirty="0"/>
              <a:t>applications</a:t>
            </a:r>
            <a:r>
              <a:rPr lang="en-US" dirty="0" smtClean="0"/>
              <a:t>?</a:t>
            </a:r>
            <a:endParaRPr lang="en-US" dirty="0"/>
          </a:p>
        </p:txBody>
      </p:sp>
      <p:sp>
        <p:nvSpPr>
          <p:cNvPr id="4" name="Date Placeholder 3"/>
          <p:cNvSpPr>
            <a:spLocks noGrp="1"/>
          </p:cNvSpPr>
          <p:nvPr>
            <p:ph type="dt" sz="half" idx="10"/>
          </p:nvPr>
        </p:nvSpPr>
        <p:spPr/>
        <p:txBody>
          <a:bodyPr/>
          <a:lstStyle/>
          <a:p>
            <a:fld id="{17A2CCB6-F91D-FF40-82FC-59A1ECBA299B}" type="datetime4">
              <a:rPr lang="en-US" smtClean="0"/>
              <a:t>March 27, 2018</a:t>
            </a:fld>
            <a:endParaRPr lang="en-US"/>
          </a:p>
        </p:txBody>
      </p:sp>
      <p:pic>
        <p:nvPicPr>
          <p:cNvPr id="5" name="Picture 4"/>
          <p:cNvPicPr>
            <a:picLocks noChangeAspect="1"/>
          </p:cNvPicPr>
          <p:nvPr/>
        </p:nvPicPr>
        <p:blipFill>
          <a:blip r:embed="rId3"/>
          <a:stretch>
            <a:fillRect/>
          </a:stretch>
        </p:blipFill>
        <p:spPr>
          <a:xfrm>
            <a:off x="2936565" y="3721101"/>
            <a:ext cx="3616635" cy="2405063"/>
          </a:xfrm>
          <a:prstGeom prst="rect">
            <a:avLst/>
          </a:prstGeom>
        </p:spPr>
      </p:pic>
      <p:sp>
        <p:nvSpPr>
          <p:cNvPr id="6" name="TextBox 5"/>
          <p:cNvSpPr txBox="1"/>
          <p:nvPr/>
        </p:nvSpPr>
        <p:spPr>
          <a:xfrm>
            <a:off x="2936565" y="6088065"/>
            <a:ext cx="3616635" cy="338554"/>
          </a:xfrm>
          <a:prstGeom prst="rect">
            <a:avLst/>
          </a:prstGeom>
          <a:noFill/>
        </p:spPr>
        <p:txBody>
          <a:bodyPr wrap="square" rtlCol="0">
            <a:spAutoFit/>
          </a:bodyPr>
          <a:lstStyle/>
          <a:p>
            <a:pPr algn="ctr"/>
            <a:r>
              <a:rPr lang="en-US" sz="1600" dirty="0" smtClean="0"/>
              <a:t>Photo: </a:t>
            </a:r>
            <a:r>
              <a:rPr lang="en-US" sz="1600" dirty="0"/>
              <a:t>National Safety Council</a:t>
            </a:r>
          </a:p>
        </p:txBody>
      </p:sp>
      <p:sp>
        <p:nvSpPr>
          <p:cNvPr id="7" name="Slide Number Placeholder 6"/>
          <p:cNvSpPr>
            <a:spLocks noGrp="1"/>
          </p:cNvSpPr>
          <p:nvPr>
            <p:ph type="sldNum" sz="quarter" idx="12"/>
          </p:nvPr>
        </p:nvSpPr>
        <p:spPr/>
        <p:txBody>
          <a:bodyPr/>
          <a:lstStyle/>
          <a:p>
            <a:fld id="{12258CD1-46C3-9144-9E82-08E65119BD87}" type="slidenum">
              <a:rPr lang="en-US" smtClean="0"/>
              <a:pPr/>
              <a:t>2</a:t>
            </a:fld>
            <a:endParaRPr lang="en-US" dirty="0"/>
          </a:p>
        </p:txBody>
      </p:sp>
    </p:spTree>
    <p:extLst>
      <p:ext uri="{BB962C8B-B14F-4D97-AF65-F5344CB8AC3E}">
        <p14:creationId xmlns:p14="http://schemas.microsoft.com/office/powerpoint/2010/main" val="3969435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2679700"/>
            <a:ext cx="8229600" cy="3446464"/>
          </a:xfrm>
        </p:spPr>
        <p:txBody>
          <a:bodyPr/>
          <a:lstStyle/>
          <a:p>
            <a:pPr marL="0" indent="0" algn="ctr">
              <a:buNone/>
            </a:pPr>
            <a:r>
              <a:rPr lang="en-US" smtClean="0"/>
              <a:t>Michael </a:t>
            </a:r>
            <a:r>
              <a:rPr lang="en-US" dirty="0"/>
              <a:t>Clamann</a:t>
            </a:r>
          </a:p>
          <a:p>
            <a:pPr marL="0" indent="0" algn="ctr">
              <a:buNone/>
            </a:pPr>
            <a:r>
              <a:rPr lang="en-US" dirty="0" smtClean="0">
                <a:hlinkClick r:id="rId2"/>
              </a:rPr>
              <a:t>michael.clamann@duke.edu</a:t>
            </a:r>
            <a:endParaRPr lang="en-US" dirty="0"/>
          </a:p>
          <a:p>
            <a:pPr marL="0" indent="0" algn="ctr">
              <a:buNone/>
            </a:pPr>
            <a:endParaRPr lang="en-US" dirty="0"/>
          </a:p>
          <a:p>
            <a:pPr marL="0" indent="0" algn="ctr">
              <a:buNone/>
            </a:pPr>
            <a:r>
              <a:rPr lang="en-US" dirty="0">
                <a:hlinkClick r:id="rId3"/>
              </a:rPr>
              <a:t>http://</a:t>
            </a:r>
            <a:r>
              <a:rPr lang="en-US" dirty="0" smtClean="0">
                <a:hlinkClick r:id="rId3"/>
              </a:rPr>
              <a:t>hal.pratt.duke.edu</a:t>
            </a:r>
            <a:endParaRPr lang="en-US" dirty="0" smtClean="0"/>
          </a:p>
          <a:p>
            <a:pPr marL="0" indent="0" algn="ctr">
              <a:buNone/>
            </a:pPr>
            <a:endParaRPr lang="en-US" dirty="0"/>
          </a:p>
          <a:p>
            <a:endParaRPr lang="en-US" dirty="0"/>
          </a:p>
        </p:txBody>
      </p:sp>
      <p:sp>
        <p:nvSpPr>
          <p:cNvPr id="4" name="Date Placeholder 3"/>
          <p:cNvSpPr>
            <a:spLocks noGrp="1"/>
          </p:cNvSpPr>
          <p:nvPr>
            <p:ph type="dt" sz="half" idx="10"/>
          </p:nvPr>
        </p:nvSpPr>
        <p:spPr/>
        <p:txBody>
          <a:bodyPr/>
          <a:lstStyle/>
          <a:p>
            <a:r>
              <a:rPr lang="en-US" smtClean="0"/>
              <a:t>www.roadsafety.unc.edu  |  </a:t>
            </a:r>
            <a:fld id="{F7AF5784-AE3F-794A-9828-9E17BE237007}" type="datetime4">
              <a:rPr lang="en-US" smtClean="0"/>
              <a:t>March 27, 2018</a:t>
            </a:fld>
            <a:endParaRPr lang="en-US" dirty="0"/>
          </a:p>
        </p:txBody>
      </p:sp>
      <p:sp>
        <p:nvSpPr>
          <p:cNvPr id="5" name="Slide Number Placeholder 4"/>
          <p:cNvSpPr>
            <a:spLocks noGrp="1"/>
          </p:cNvSpPr>
          <p:nvPr>
            <p:ph type="sldNum" sz="quarter" idx="12"/>
          </p:nvPr>
        </p:nvSpPr>
        <p:spPr/>
        <p:txBody>
          <a:bodyPr/>
          <a:lstStyle/>
          <a:p>
            <a:fld id="{12258CD1-46C3-9144-9E82-08E65119BD87}" type="slidenum">
              <a:rPr lang="en-US" smtClean="0"/>
              <a:pPr/>
              <a:t>20</a:t>
            </a:fld>
            <a:endParaRPr lang="en-US" dirty="0"/>
          </a:p>
        </p:txBody>
      </p:sp>
    </p:spTree>
    <p:extLst>
      <p:ext uri="{BB962C8B-B14F-4D97-AF65-F5344CB8AC3E}">
        <p14:creationId xmlns:p14="http://schemas.microsoft.com/office/powerpoint/2010/main" val="727686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t>
            </a:r>
            <a:r>
              <a:rPr lang="en-US" dirty="0" smtClean="0"/>
              <a:t>Tasks</a:t>
            </a:r>
            <a:endParaRPr lang="en-US" dirty="0"/>
          </a:p>
        </p:txBody>
      </p:sp>
      <p:sp>
        <p:nvSpPr>
          <p:cNvPr id="3" name="Content Placeholder 2"/>
          <p:cNvSpPr>
            <a:spLocks noGrp="1"/>
          </p:cNvSpPr>
          <p:nvPr>
            <p:ph idx="1"/>
          </p:nvPr>
        </p:nvSpPr>
        <p:spPr>
          <a:xfrm>
            <a:off x="457200" y="850900"/>
            <a:ext cx="8229600" cy="5275264"/>
          </a:xfrm>
        </p:spPr>
        <p:txBody>
          <a:bodyPr/>
          <a:lstStyle/>
          <a:p>
            <a:r>
              <a:rPr lang="en-US" dirty="0" smtClean="0"/>
              <a:t>Develop </a:t>
            </a:r>
            <a:r>
              <a:rPr lang="en-US" dirty="0"/>
              <a:t>Mobile App </a:t>
            </a:r>
          </a:p>
          <a:p>
            <a:pPr lvl="1"/>
            <a:r>
              <a:rPr lang="en-US" dirty="0"/>
              <a:t>Alert pedestrians when they are near areas of high traffic density </a:t>
            </a:r>
            <a:endParaRPr lang="en-US" dirty="0" smtClean="0"/>
          </a:p>
          <a:p>
            <a:pPr lvl="1"/>
            <a:r>
              <a:rPr lang="en-US" dirty="0" smtClean="0"/>
              <a:t>Advise pedestrians when it is unsafe to cross a street </a:t>
            </a:r>
          </a:p>
          <a:p>
            <a:r>
              <a:rPr lang="en-US" dirty="0" smtClean="0"/>
              <a:t>Test </a:t>
            </a:r>
            <a:r>
              <a:rPr lang="en-US" dirty="0"/>
              <a:t>the App Prototype </a:t>
            </a:r>
          </a:p>
          <a:p>
            <a:pPr lvl="1"/>
            <a:r>
              <a:rPr lang="en-US" dirty="0"/>
              <a:t>Naturalistic experiment to measure effectiveness and reliability</a:t>
            </a:r>
          </a:p>
          <a:p>
            <a:endParaRPr lang="en-US" dirty="0"/>
          </a:p>
        </p:txBody>
      </p:sp>
      <p:sp>
        <p:nvSpPr>
          <p:cNvPr id="4" name="Date Placeholder 3"/>
          <p:cNvSpPr>
            <a:spLocks noGrp="1"/>
          </p:cNvSpPr>
          <p:nvPr>
            <p:ph type="dt" sz="half" idx="10"/>
          </p:nvPr>
        </p:nvSpPr>
        <p:spPr/>
        <p:txBody>
          <a:bodyPr/>
          <a:lstStyle/>
          <a:p>
            <a:r>
              <a:rPr lang="en-US" smtClean="0"/>
              <a:t>www.roadsafety.unc.edu  |  </a:t>
            </a:r>
            <a:fld id="{0F343637-57C4-664B-8B23-E4220A14C494}" type="datetime4">
              <a:rPr lang="en-US" smtClean="0"/>
              <a:t>March 27, 2018</a:t>
            </a:fld>
            <a:endParaRPr lang="en-US" dirty="0"/>
          </a:p>
        </p:txBody>
      </p:sp>
      <p:sp>
        <p:nvSpPr>
          <p:cNvPr id="5" name="Slide Number Placeholder 4"/>
          <p:cNvSpPr>
            <a:spLocks noGrp="1"/>
          </p:cNvSpPr>
          <p:nvPr>
            <p:ph type="sldNum" sz="quarter" idx="12"/>
          </p:nvPr>
        </p:nvSpPr>
        <p:spPr/>
        <p:txBody>
          <a:bodyPr/>
          <a:lstStyle/>
          <a:p>
            <a:fld id="{12258CD1-46C3-9144-9E82-08E65119BD87}" type="slidenum">
              <a:rPr lang="en-US" smtClean="0"/>
              <a:pPr/>
              <a:t>3</a:t>
            </a:fld>
            <a:endParaRPr lang="en-US" dirty="0"/>
          </a:p>
        </p:txBody>
      </p:sp>
    </p:spTree>
    <p:extLst>
      <p:ext uri="{BB962C8B-B14F-4D97-AF65-F5344CB8AC3E}">
        <p14:creationId xmlns:p14="http://schemas.microsoft.com/office/powerpoint/2010/main" val="169266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Previous Examples</a:t>
            </a:r>
            <a:endParaRPr lang="en-US" dirty="0"/>
          </a:p>
        </p:txBody>
      </p:sp>
      <p:sp>
        <p:nvSpPr>
          <p:cNvPr id="3" name="Content Placeholder 2"/>
          <p:cNvSpPr>
            <a:spLocks noGrp="1"/>
          </p:cNvSpPr>
          <p:nvPr>
            <p:ph idx="1"/>
          </p:nvPr>
        </p:nvSpPr>
        <p:spPr/>
        <p:txBody>
          <a:bodyPr/>
          <a:lstStyle/>
          <a:p>
            <a:r>
              <a:rPr lang="en-US" dirty="0" err="1" smtClean="0"/>
              <a:t>WalkSafe</a:t>
            </a:r>
            <a:r>
              <a:rPr lang="en-US" dirty="0" smtClean="0"/>
              <a:t> (2012)</a:t>
            </a:r>
          </a:p>
          <a:p>
            <a:pPr lvl="1"/>
            <a:r>
              <a:rPr lang="en-US" dirty="0" smtClean="0"/>
              <a:t>Detects oncoming vehicles using smartphone camera</a:t>
            </a:r>
          </a:p>
          <a:p>
            <a:r>
              <a:rPr lang="en-US" dirty="0"/>
              <a:t>Honda </a:t>
            </a:r>
            <a:r>
              <a:rPr lang="en-US" dirty="0" smtClean="0"/>
              <a:t>“V2P </a:t>
            </a:r>
            <a:r>
              <a:rPr lang="en-US" dirty="0"/>
              <a:t>communication </a:t>
            </a:r>
            <a:r>
              <a:rPr lang="en-US" dirty="0" smtClean="0"/>
              <a:t>system &amp; method” (2015 patent)</a:t>
            </a:r>
          </a:p>
          <a:p>
            <a:pPr lvl="1"/>
            <a:r>
              <a:rPr lang="en-US" dirty="0" smtClean="0"/>
              <a:t>Uses vehicle &amp; pedestrian motion </a:t>
            </a:r>
            <a:r>
              <a:rPr lang="en-US" dirty="0"/>
              <a:t>sensors </a:t>
            </a:r>
            <a:r>
              <a:rPr lang="en-US" dirty="0" smtClean="0"/>
              <a:t>&amp; GPS to determine if collision is imminent</a:t>
            </a:r>
          </a:p>
          <a:p>
            <a:pPr lvl="1"/>
            <a:r>
              <a:rPr lang="en-US" dirty="0" smtClean="0"/>
              <a:t>Warns both users</a:t>
            </a:r>
          </a:p>
          <a:p>
            <a:r>
              <a:rPr lang="en-US" dirty="0" err="1" smtClean="0"/>
              <a:t>TravelSafely</a:t>
            </a:r>
            <a:r>
              <a:rPr lang="en-US" dirty="0" smtClean="0"/>
              <a:t> (Present)</a:t>
            </a:r>
          </a:p>
          <a:p>
            <a:pPr lvl="1"/>
            <a:r>
              <a:rPr lang="en-US" dirty="0" smtClean="0">
                <a:hlinkClick r:id="rId3"/>
              </a:rPr>
              <a:t>https://youtu.be/qMPucRTF9Ms?t=4s</a:t>
            </a:r>
            <a:endParaRPr lang="en-US" dirty="0" smtClean="0"/>
          </a:p>
          <a:p>
            <a:pPr lvl="1"/>
            <a:r>
              <a:rPr lang="en-US" dirty="0" smtClean="0"/>
              <a:t>Download available at </a:t>
            </a:r>
            <a:r>
              <a:rPr lang="en-US" dirty="0" smtClean="0">
                <a:hlinkClick r:id="rId4"/>
              </a:rPr>
              <a:t>http://travelsafelyapp.com/</a:t>
            </a:r>
            <a:endParaRPr lang="en-US" dirty="0" smtClean="0"/>
          </a:p>
          <a:p>
            <a:r>
              <a:rPr lang="en-US" dirty="0" smtClean="0"/>
              <a:t>Hank (U. of Iowa; 2016)</a:t>
            </a:r>
          </a:p>
          <a:p>
            <a:pPr lvl="1"/>
            <a:r>
              <a:rPr lang="en-US" dirty="0" smtClean="0"/>
              <a:t>App-based warnings effective for </a:t>
            </a:r>
            <a:br>
              <a:rPr lang="en-US" dirty="0" smtClean="0"/>
            </a:br>
            <a:r>
              <a:rPr lang="en-US" dirty="0" smtClean="0"/>
              <a:t>warning distracted users, but led to </a:t>
            </a:r>
            <a:br>
              <a:rPr lang="en-US" dirty="0" smtClean="0"/>
            </a:br>
            <a:r>
              <a:rPr lang="en-US" dirty="0" smtClean="0"/>
              <a:t>overreliance</a:t>
            </a:r>
          </a:p>
          <a:p>
            <a:endParaRPr lang="en-US" dirty="0"/>
          </a:p>
        </p:txBody>
      </p:sp>
      <p:sp>
        <p:nvSpPr>
          <p:cNvPr id="4" name="Date Placeholder 3"/>
          <p:cNvSpPr>
            <a:spLocks noGrp="1"/>
          </p:cNvSpPr>
          <p:nvPr>
            <p:ph type="dt" sz="half" idx="10"/>
          </p:nvPr>
        </p:nvSpPr>
        <p:spPr/>
        <p:txBody>
          <a:bodyPr/>
          <a:lstStyle/>
          <a:p>
            <a:r>
              <a:rPr lang="en-US" smtClean="0"/>
              <a:t>www.roadsafety.unc.edu  |  </a:t>
            </a:r>
            <a:fld id="{2F0643F0-6307-7B45-BE25-277531CD538C}" type="datetime4">
              <a:rPr lang="en-US" smtClean="0"/>
              <a:t>March 27, 2018</a:t>
            </a:fld>
            <a:endParaRPr lang="en-US" dirty="0"/>
          </a:p>
        </p:txBody>
      </p:sp>
      <p:pic>
        <p:nvPicPr>
          <p:cNvPr id="7" name="Picture 6"/>
          <p:cNvPicPr>
            <a:picLocks noChangeAspect="1"/>
          </p:cNvPicPr>
          <p:nvPr/>
        </p:nvPicPr>
        <p:blipFill>
          <a:blip r:embed="rId5"/>
          <a:stretch>
            <a:fillRect/>
          </a:stretch>
        </p:blipFill>
        <p:spPr>
          <a:xfrm>
            <a:off x="5067300" y="4274211"/>
            <a:ext cx="3619500" cy="1851953"/>
          </a:xfrm>
          <a:prstGeom prst="rect">
            <a:avLst/>
          </a:prstGeom>
        </p:spPr>
      </p:pic>
      <p:sp>
        <p:nvSpPr>
          <p:cNvPr id="5" name="Slide Number Placeholder 4"/>
          <p:cNvSpPr>
            <a:spLocks noGrp="1"/>
          </p:cNvSpPr>
          <p:nvPr>
            <p:ph type="sldNum" sz="quarter" idx="12"/>
          </p:nvPr>
        </p:nvSpPr>
        <p:spPr/>
        <p:txBody>
          <a:bodyPr/>
          <a:lstStyle/>
          <a:p>
            <a:fld id="{12258CD1-46C3-9144-9E82-08E65119BD87}" type="slidenum">
              <a:rPr lang="en-US" smtClean="0"/>
              <a:pPr/>
              <a:t>4</a:t>
            </a:fld>
            <a:endParaRPr lang="en-US" dirty="0"/>
          </a:p>
        </p:txBody>
      </p:sp>
    </p:spTree>
    <p:extLst>
      <p:ext uri="{BB962C8B-B14F-4D97-AF65-F5344CB8AC3E}">
        <p14:creationId xmlns:p14="http://schemas.microsoft.com/office/powerpoint/2010/main" val="1326502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Automation Trust</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www.roadsafety.unc.edu  |  </a:t>
            </a:r>
            <a:fld id="{8B34AFFF-683F-2D4A-B2CD-345CAEB73686}" type="datetime4">
              <a:rPr lang="en-US" smtClean="0"/>
              <a:t>March 27, 2018</a:t>
            </a:fld>
            <a:endParaRPr lang="en-US" dirty="0"/>
          </a:p>
        </p:txBody>
      </p:sp>
      <p:pic>
        <p:nvPicPr>
          <p:cNvPr id="5" name="Picture 4"/>
          <p:cNvPicPr>
            <a:picLocks noChangeAspect="1"/>
          </p:cNvPicPr>
          <p:nvPr/>
        </p:nvPicPr>
        <p:blipFill>
          <a:blip r:embed="rId3"/>
          <a:stretch>
            <a:fillRect/>
          </a:stretch>
        </p:blipFill>
        <p:spPr>
          <a:xfrm>
            <a:off x="1044212" y="1156624"/>
            <a:ext cx="7055576" cy="4654235"/>
          </a:xfrm>
          <a:prstGeom prst="rect">
            <a:avLst/>
          </a:prstGeom>
        </p:spPr>
      </p:pic>
      <p:sp>
        <p:nvSpPr>
          <p:cNvPr id="6" name="Slide Number Placeholder 5"/>
          <p:cNvSpPr>
            <a:spLocks noGrp="1"/>
          </p:cNvSpPr>
          <p:nvPr>
            <p:ph type="sldNum" sz="quarter" idx="12"/>
          </p:nvPr>
        </p:nvSpPr>
        <p:spPr/>
        <p:txBody>
          <a:bodyPr/>
          <a:lstStyle/>
          <a:p>
            <a:fld id="{12258CD1-46C3-9144-9E82-08E65119BD87}" type="slidenum">
              <a:rPr lang="en-US" smtClean="0"/>
              <a:pPr/>
              <a:t>5</a:t>
            </a:fld>
            <a:endParaRPr lang="en-US" dirty="0"/>
          </a:p>
        </p:txBody>
      </p:sp>
    </p:spTree>
    <p:extLst>
      <p:ext uri="{BB962C8B-B14F-4D97-AF65-F5344CB8AC3E}">
        <p14:creationId xmlns:p14="http://schemas.microsoft.com/office/powerpoint/2010/main" val="698764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Overview</a:t>
            </a:r>
            <a:endParaRPr lang="en-US" dirty="0"/>
          </a:p>
        </p:txBody>
      </p:sp>
      <p:sp>
        <p:nvSpPr>
          <p:cNvPr id="3" name="Content Placeholder 2"/>
          <p:cNvSpPr>
            <a:spLocks noGrp="1"/>
          </p:cNvSpPr>
          <p:nvPr>
            <p:ph idx="1"/>
          </p:nvPr>
        </p:nvSpPr>
        <p:spPr/>
        <p:txBody>
          <a:bodyPr/>
          <a:lstStyle/>
          <a:p>
            <a:r>
              <a:rPr lang="en-US" dirty="0" smtClean="0"/>
              <a:t>Task: </a:t>
            </a:r>
          </a:p>
          <a:p>
            <a:pPr lvl="1"/>
            <a:r>
              <a:rPr lang="en-US" dirty="0" smtClean="0"/>
              <a:t>Evaluate </a:t>
            </a:r>
            <a:r>
              <a:rPr lang="en-US" dirty="0"/>
              <a:t>a mobile app designed to notify </a:t>
            </a:r>
            <a:r>
              <a:rPr lang="en-US" dirty="0" smtClean="0"/>
              <a:t>of </a:t>
            </a:r>
            <a:r>
              <a:rPr lang="en-US" dirty="0"/>
              <a:t>oncoming traffic and stop them from crossing the street. </a:t>
            </a:r>
            <a:endParaRPr lang="en-US" dirty="0" smtClean="0"/>
          </a:p>
          <a:p>
            <a:r>
              <a:rPr lang="en-US" dirty="0" smtClean="0"/>
              <a:t>Method: </a:t>
            </a:r>
          </a:p>
          <a:p>
            <a:pPr lvl="1"/>
            <a:r>
              <a:rPr lang="en-US" dirty="0" smtClean="0"/>
              <a:t>Participants stand by </a:t>
            </a:r>
            <a:r>
              <a:rPr lang="en-US" dirty="0"/>
              <a:t>roadside and </a:t>
            </a:r>
            <a:r>
              <a:rPr lang="en-US" dirty="0" smtClean="0"/>
              <a:t>perform </a:t>
            </a:r>
            <a:r>
              <a:rPr lang="en-US" dirty="0"/>
              <a:t>simple distraction tasks on a mobile </a:t>
            </a:r>
            <a:r>
              <a:rPr lang="en-US" dirty="0" smtClean="0"/>
              <a:t>device </a:t>
            </a:r>
          </a:p>
          <a:p>
            <a:pPr lvl="1"/>
            <a:r>
              <a:rPr lang="en-US" dirty="0" smtClean="0"/>
              <a:t>Custom </a:t>
            </a:r>
            <a:r>
              <a:rPr lang="en-US" dirty="0"/>
              <a:t>app </a:t>
            </a:r>
            <a:r>
              <a:rPr lang="en-US" dirty="0" smtClean="0"/>
              <a:t>interrupts </a:t>
            </a:r>
            <a:r>
              <a:rPr lang="en-US" dirty="0"/>
              <a:t>the </a:t>
            </a:r>
            <a:r>
              <a:rPr lang="en-US" dirty="0" smtClean="0"/>
              <a:t>distraction </a:t>
            </a:r>
            <a:r>
              <a:rPr lang="en-US" dirty="0"/>
              <a:t>tasks with notifications, which will be evaluated for accuracy by the participants. </a:t>
            </a:r>
            <a:endParaRPr lang="en-US" dirty="0" smtClean="0"/>
          </a:p>
          <a:p>
            <a:pPr lvl="1"/>
            <a:r>
              <a:rPr lang="en-US" dirty="0" smtClean="0"/>
              <a:t>The </a:t>
            </a:r>
            <a:r>
              <a:rPr lang="en-US" dirty="0"/>
              <a:t>reliability of the app </a:t>
            </a:r>
            <a:r>
              <a:rPr lang="en-US" dirty="0" smtClean="0"/>
              <a:t>varied </a:t>
            </a:r>
            <a:r>
              <a:rPr lang="en-US" dirty="0"/>
              <a:t>between participants to identify </a:t>
            </a:r>
            <a:r>
              <a:rPr lang="en-US" dirty="0" smtClean="0"/>
              <a:t>influence </a:t>
            </a:r>
            <a:r>
              <a:rPr lang="en-US" dirty="0"/>
              <a:t>on user trust. </a:t>
            </a:r>
          </a:p>
        </p:txBody>
      </p:sp>
      <p:sp>
        <p:nvSpPr>
          <p:cNvPr id="4" name="Date Placeholder 3"/>
          <p:cNvSpPr>
            <a:spLocks noGrp="1"/>
          </p:cNvSpPr>
          <p:nvPr>
            <p:ph type="dt" sz="half" idx="10"/>
          </p:nvPr>
        </p:nvSpPr>
        <p:spPr/>
        <p:txBody>
          <a:bodyPr/>
          <a:lstStyle/>
          <a:p>
            <a:r>
              <a:rPr lang="en-US" smtClean="0"/>
              <a:t>www.roadsafety.unc.edu  |  </a:t>
            </a:r>
            <a:fld id="{BA376CD0-26A2-224B-973F-D82328F1DDDE}" type="datetime4">
              <a:rPr lang="en-US" smtClean="0"/>
              <a:t>March 27, 2018</a:t>
            </a:fld>
            <a:endParaRPr lang="en-US" dirty="0"/>
          </a:p>
        </p:txBody>
      </p:sp>
      <p:sp>
        <p:nvSpPr>
          <p:cNvPr id="5" name="Slide Number Placeholder 4"/>
          <p:cNvSpPr>
            <a:spLocks noGrp="1"/>
          </p:cNvSpPr>
          <p:nvPr>
            <p:ph type="sldNum" sz="quarter" idx="12"/>
          </p:nvPr>
        </p:nvSpPr>
        <p:spPr/>
        <p:txBody>
          <a:bodyPr/>
          <a:lstStyle/>
          <a:p>
            <a:fld id="{12258CD1-46C3-9144-9E82-08E65119BD87}" type="slidenum">
              <a:rPr lang="en-US" smtClean="0"/>
              <a:pPr/>
              <a:t>6</a:t>
            </a:fld>
            <a:endParaRPr lang="en-US" dirty="0"/>
          </a:p>
        </p:txBody>
      </p:sp>
    </p:spTree>
    <p:extLst>
      <p:ext uri="{BB962C8B-B14F-4D97-AF65-F5344CB8AC3E}">
        <p14:creationId xmlns:p14="http://schemas.microsoft.com/office/powerpoint/2010/main" val="1844163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Apparatus</a:t>
            </a:r>
            <a:endParaRPr lang="en-US" dirty="0"/>
          </a:p>
        </p:txBody>
      </p:sp>
      <p:sp>
        <p:nvSpPr>
          <p:cNvPr id="3" name="Content Placeholder 2"/>
          <p:cNvSpPr>
            <a:spLocks noGrp="1"/>
          </p:cNvSpPr>
          <p:nvPr>
            <p:ph idx="1"/>
          </p:nvPr>
        </p:nvSpPr>
        <p:spPr/>
        <p:txBody>
          <a:bodyPr/>
          <a:lstStyle/>
          <a:p>
            <a:r>
              <a:rPr lang="en-US" dirty="0"/>
              <a:t>Vehicle Avoidance System for Pedestrians (VASP</a:t>
            </a:r>
            <a:r>
              <a:rPr lang="en-US" dirty="0" smtClean="0"/>
              <a:t>)</a:t>
            </a:r>
          </a:p>
          <a:p>
            <a:pPr lvl="1"/>
            <a:r>
              <a:rPr lang="en-US" dirty="0" smtClean="0"/>
              <a:t>Summer 2017</a:t>
            </a:r>
          </a:p>
          <a:p>
            <a:pPr lvl="1"/>
            <a:r>
              <a:rPr lang="en-US" dirty="0"/>
              <a:t>Low-cost ultrasound transmitter</a:t>
            </a:r>
          </a:p>
          <a:p>
            <a:pPr lvl="2"/>
            <a:r>
              <a:rPr lang="en-US" dirty="0"/>
              <a:t>Mounted to vehicle</a:t>
            </a:r>
          </a:p>
          <a:p>
            <a:pPr lvl="2"/>
            <a:r>
              <a:rPr lang="en-US" dirty="0"/>
              <a:t>Produces square wave with adjustable frequency</a:t>
            </a:r>
          </a:p>
          <a:p>
            <a:pPr lvl="2"/>
            <a:r>
              <a:rPr lang="en-US" dirty="0"/>
              <a:t>Set to 22kHz (above human hearing) </a:t>
            </a:r>
          </a:p>
          <a:p>
            <a:pPr lvl="1"/>
            <a:r>
              <a:rPr lang="en-US" dirty="0"/>
              <a:t>Smartphone app to receive the signal</a:t>
            </a:r>
          </a:p>
          <a:p>
            <a:pPr lvl="2"/>
            <a:r>
              <a:rPr lang="en-US" dirty="0"/>
              <a:t>Listens for the transmitter’s specific signal</a:t>
            </a:r>
          </a:p>
          <a:p>
            <a:endParaRPr lang="en-US" dirty="0"/>
          </a:p>
        </p:txBody>
      </p:sp>
      <p:sp>
        <p:nvSpPr>
          <p:cNvPr id="4" name="Date Placeholder 3"/>
          <p:cNvSpPr>
            <a:spLocks noGrp="1"/>
          </p:cNvSpPr>
          <p:nvPr>
            <p:ph type="dt" sz="half" idx="10"/>
          </p:nvPr>
        </p:nvSpPr>
        <p:spPr/>
        <p:txBody>
          <a:bodyPr/>
          <a:lstStyle/>
          <a:p>
            <a:r>
              <a:rPr lang="en-US" smtClean="0"/>
              <a:t>www.roadsafety.unc.edu  |  </a:t>
            </a:r>
            <a:fld id="{68730F50-7181-8143-80D1-C0E5B28D2EEB}" type="datetime4">
              <a:rPr lang="en-US" smtClean="0"/>
              <a:t>March 27, 2018</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1639" y="3438864"/>
            <a:ext cx="2269094" cy="2472983"/>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2890" y="3438864"/>
            <a:ext cx="2022648" cy="248028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8167" y="3909375"/>
            <a:ext cx="1217289" cy="1139825"/>
          </a:xfrm>
          <a:prstGeom prst="rect">
            <a:avLst/>
          </a:prstGeom>
        </p:spPr>
      </p:pic>
      <p:sp>
        <p:nvSpPr>
          <p:cNvPr id="8" name="Slide Number Placeholder 7"/>
          <p:cNvSpPr>
            <a:spLocks noGrp="1"/>
          </p:cNvSpPr>
          <p:nvPr>
            <p:ph type="sldNum" sz="quarter" idx="12"/>
          </p:nvPr>
        </p:nvSpPr>
        <p:spPr/>
        <p:txBody>
          <a:bodyPr/>
          <a:lstStyle/>
          <a:p>
            <a:fld id="{12258CD1-46C3-9144-9E82-08E65119BD87}" type="slidenum">
              <a:rPr lang="en-US" smtClean="0"/>
              <a:pPr/>
              <a:t>7</a:t>
            </a:fld>
            <a:endParaRPr lang="en-US" dirty="0"/>
          </a:p>
        </p:txBody>
      </p:sp>
    </p:spTree>
    <p:extLst>
      <p:ext uri="{BB962C8B-B14F-4D97-AF65-F5344CB8AC3E}">
        <p14:creationId xmlns:p14="http://schemas.microsoft.com/office/powerpoint/2010/main" val="1981265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VASP </a:t>
            </a:r>
            <a:r>
              <a:rPr lang="en-US" dirty="0" smtClean="0"/>
              <a:t>Reliability</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www.roadsafety.unc.edu  |  </a:t>
            </a:r>
            <a:fld id="{B495CA89-1163-B440-9CB1-E243FAEA50CD}" type="datetime4">
              <a:rPr lang="en-US" smtClean="0"/>
              <a:t>March 27, 2018</a:t>
            </a:fld>
            <a:endParaRPr lang="en-US" dirty="0"/>
          </a:p>
        </p:txBody>
      </p:sp>
      <p:pic>
        <p:nvPicPr>
          <p:cNvPr id="5" name="Picture 4"/>
          <p:cNvPicPr/>
          <p:nvPr/>
        </p:nvPicPr>
        <p:blipFill>
          <a:blip r:embed="rId3" cstate="screen">
            <a:extLst>
              <a:ext uri="{28A0092B-C50C-407E-A947-70E740481C1C}">
                <a14:useLocalDpi xmlns:a14="http://schemas.microsoft.com/office/drawing/2010/main"/>
              </a:ext>
            </a:extLst>
          </a:blip>
          <a:stretch>
            <a:fillRect/>
          </a:stretch>
        </p:blipFill>
        <p:spPr>
          <a:xfrm>
            <a:off x="1600200" y="1666240"/>
            <a:ext cx="5943600" cy="3525520"/>
          </a:xfrm>
          <a:prstGeom prst="rect">
            <a:avLst/>
          </a:prstGeom>
        </p:spPr>
      </p:pic>
      <p:sp>
        <p:nvSpPr>
          <p:cNvPr id="6" name="Slide Number Placeholder 5"/>
          <p:cNvSpPr>
            <a:spLocks noGrp="1"/>
          </p:cNvSpPr>
          <p:nvPr>
            <p:ph type="sldNum" sz="quarter" idx="12"/>
          </p:nvPr>
        </p:nvSpPr>
        <p:spPr/>
        <p:txBody>
          <a:bodyPr/>
          <a:lstStyle/>
          <a:p>
            <a:fld id="{12258CD1-46C3-9144-9E82-08E65119BD87}" type="slidenum">
              <a:rPr lang="en-US" smtClean="0"/>
              <a:pPr/>
              <a:t>8</a:t>
            </a:fld>
            <a:endParaRPr lang="en-US" dirty="0"/>
          </a:p>
        </p:txBody>
      </p:sp>
    </p:spTree>
    <p:extLst>
      <p:ext uri="{BB962C8B-B14F-4D97-AF65-F5344CB8AC3E}">
        <p14:creationId xmlns:p14="http://schemas.microsoft.com/office/powerpoint/2010/main" val="409581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57200" y="862420"/>
            <a:ext cx="8229600" cy="5263744"/>
          </a:xfrm>
          <a:prstGeom prst="rect">
            <a:avLst/>
          </a:prstGeom>
        </p:spPr>
        <p:txBody>
          <a:bodyPr vert="horz" lIns="91440" tIns="45720" rIns="91440" bIns="45720" rtlCol="0">
            <a:normAutofit lnSpcReduction="10000"/>
          </a:bodyPr>
          <a:lstStyle>
            <a:lvl1pPr marL="257162" indent="-257162" algn="l" defTabSz="342884" rtl="0" eaLnBrk="1" latinLnBrk="0" hangingPunct="1">
              <a:spcBef>
                <a:spcPct val="20000"/>
              </a:spcBef>
              <a:buFont typeface="Arial"/>
              <a:buChar char="•"/>
              <a:defRPr sz="2100" kern="1200">
                <a:solidFill>
                  <a:schemeClr val="tx1"/>
                </a:solidFill>
                <a:latin typeface=""/>
                <a:ea typeface="+mn-ea"/>
                <a:cs typeface="+mn-cs"/>
              </a:defRPr>
            </a:lvl1pPr>
            <a:lvl2pPr marL="557185" indent="-214303" algn="l" defTabSz="342884" rtl="0" eaLnBrk="1" latinLnBrk="0" hangingPunct="1">
              <a:spcBef>
                <a:spcPct val="20000"/>
              </a:spcBef>
              <a:buFont typeface="Arial"/>
              <a:buChar char="–"/>
              <a:defRPr sz="1800" kern="1200">
                <a:solidFill>
                  <a:schemeClr val="tx1"/>
                </a:solidFill>
                <a:latin typeface=""/>
                <a:ea typeface="+mn-ea"/>
                <a:cs typeface="+mn-cs"/>
              </a:defRPr>
            </a:lvl2pPr>
            <a:lvl3pPr marL="857207" indent="-171442" algn="l" defTabSz="342884" rtl="0" eaLnBrk="1" latinLnBrk="0" hangingPunct="1">
              <a:spcBef>
                <a:spcPct val="20000"/>
              </a:spcBef>
              <a:buFont typeface="Arial"/>
              <a:buChar char="•"/>
              <a:defRPr sz="1500" kern="1200">
                <a:solidFill>
                  <a:schemeClr val="tx1"/>
                </a:solidFill>
                <a:latin typeface=""/>
                <a:ea typeface="+mn-ea"/>
                <a:cs typeface="+mn-cs"/>
              </a:defRPr>
            </a:lvl3pPr>
            <a:lvl4pPr marL="1200090" indent="-171442" algn="l" defTabSz="342884" rtl="0" eaLnBrk="1" latinLnBrk="0" hangingPunct="1">
              <a:spcBef>
                <a:spcPct val="20000"/>
              </a:spcBef>
              <a:buFont typeface="Arial"/>
              <a:buChar char="–"/>
              <a:defRPr sz="1350" kern="1200">
                <a:solidFill>
                  <a:schemeClr val="tx1"/>
                </a:solidFill>
                <a:latin typeface=""/>
                <a:ea typeface="+mn-ea"/>
                <a:cs typeface="+mn-cs"/>
              </a:defRPr>
            </a:lvl4pPr>
            <a:lvl5pPr marL="1542974" indent="-171442" algn="l" defTabSz="342884" rtl="0" eaLnBrk="1" latinLnBrk="0" hangingPunct="1">
              <a:spcBef>
                <a:spcPct val="20000"/>
              </a:spcBef>
              <a:buFont typeface="Arial"/>
              <a:buChar char="»"/>
              <a:defRPr sz="1350" kern="1200">
                <a:solidFill>
                  <a:schemeClr val="tx1"/>
                </a:solidFill>
                <a:latin typeface=""/>
                <a:ea typeface="+mn-ea"/>
                <a:cs typeface="+mn-cs"/>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Participant solves a series of mazes</a:t>
            </a:r>
          </a:p>
          <a:p>
            <a:r>
              <a:rPr lang="en-US" dirty="0" smtClean="0"/>
              <a:t>Progress interrupted by warnings</a:t>
            </a:r>
          </a:p>
          <a:p>
            <a:pPr lvl="1"/>
            <a:r>
              <a:rPr lang="en-US" dirty="0" smtClean="0"/>
              <a:t>Requires Bluetooth connection to another Android device </a:t>
            </a:r>
          </a:p>
        </p:txBody>
      </p:sp>
      <p:sp>
        <p:nvSpPr>
          <p:cNvPr id="2" name="Title 1"/>
          <p:cNvSpPr>
            <a:spLocks noGrp="1"/>
          </p:cNvSpPr>
          <p:nvPr>
            <p:ph type="title"/>
          </p:nvPr>
        </p:nvSpPr>
        <p:spPr/>
        <p:txBody>
          <a:bodyPr/>
          <a:lstStyle/>
          <a:p>
            <a:r>
              <a:rPr lang="en-US" dirty="0" smtClean="0"/>
              <a:t>Apparatus (Current)</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rot="5400000">
            <a:off x="140552" y="1606495"/>
            <a:ext cx="3403131" cy="2552348"/>
          </a:xfrm>
        </p:spPr>
      </p:pic>
      <p:sp>
        <p:nvSpPr>
          <p:cNvPr id="4" name="Date Placeholder 3"/>
          <p:cNvSpPr>
            <a:spLocks noGrp="1"/>
          </p:cNvSpPr>
          <p:nvPr>
            <p:ph type="dt" sz="half" idx="10"/>
          </p:nvPr>
        </p:nvSpPr>
        <p:spPr/>
        <p:txBody>
          <a:bodyPr/>
          <a:lstStyle/>
          <a:p>
            <a:r>
              <a:rPr lang="en-US" smtClean="0"/>
              <a:t>www.roadsafety.unc.edu  |  </a:t>
            </a:r>
            <a:fld id="{AF1701B2-471A-FB4C-A348-C31F59EA5008}" type="datetime4">
              <a:rPr lang="en-US" smtClean="0"/>
              <a:t>March 27, 2018</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870433" y="1606495"/>
            <a:ext cx="3403132" cy="25523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600987" y="1611206"/>
            <a:ext cx="3397748" cy="2548311"/>
          </a:xfrm>
          <a:prstGeom prst="rect">
            <a:avLst/>
          </a:prstGeom>
        </p:spPr>
      </p:pic>
      <p:sp>
        <p:nvSpPr>
          <p:cNvPr id="3" name="Slide Number Placeholder 2"/>
          <p:cNvSpPr>
            <a:spLocks noGrp="1"/>
          </p:cNvSpPr>
          <p:nvPr>
            <p:ph type="sldNum" sz="quarter" idx="12"/>
          </p:nvPr>
        </p:nvSpPr>
        <p:spPr/>
        <p:txBody>
          <a:bodyPr/>
          <a:lstStyle/>
          <a:p>
            <a:fld id="{12258CD1-46C3-9144-9E82-08E65119BD87}" type="slidenum">
              <a:rPr lang="en-US" smtClean="0"/>
              <a:pPr/>
              <a:t>9</a:t>
            </a:fld>
            <a:endParaRPr lang="en-US" dirty="0"/>
          </a:p>
        </p:txBody>
      </p:sp>
    </p:spTree>
    <p:extLst>
      <p:ext uri="{BB962C8B-B14F-4D97-AF65-F5344CB8AC3E}">
        <p14:creationId xmlns:p14="http://schemas.microsoft.com/office/powerpoint/2010/main" val="19899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SRC">
  <a:themeElements>
    <a:clrScheme name="Custom 4">
      <a:dk1>
        <a:srgbClr val="0C1E2C"/>
      </a:dk1>
      <a:lt1>
        <a:srgbClr val="FFFFFE"/>
      </a:lt1>
      <a:dk2>
        <a:srgbClr val="0C1E2C"/>
      </a:dk2>
      <a:lt2>
        <a:srgbClr val="FFFFFE"/>
      </a:lt2>
      <a:accent1>
        <a:srgbClr val="0C1E2C"/>
      </a:accent1>
      <a:accent2>
        <a:srgbClr val="194160"/>
      </a:accent2>
      <a:accent3>
        <a:srgbClr val="2273A5"/>
      </a:accent3>
      <a:accent4>
        <a:srgbClr val="ADC8DD"/>
      </a:accent4>
      <a:accent5>
        <a:srgbClr val="E6F2F6"/>
      </a:accent5>
      <a:accent6>
        <a:srgbClr val="E6F2F6"/>
      </a:accent6>
      <a:hlink>
        <a:srgbClr val="2273A5"/>
      </a:hlink>
      <a:folHlink>
        <a:srgbClr val="ADC8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HSRC.thmx</Template>
  <TotalTime>8390</TotalTime>
  <Words>950</Words>
  <Application>Microsoft Macintosh PowerPoint</Application>
  <PresentationFormat>On-screen Show (4:3)</PresentationFormat>
  <Paragraphs>202</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Mangal</vt:lpstr>
      <vt:lpstr>Arial</vt:lpstr>
      <vt:lpstr>HSRC</vt:lpstr>
      <vt:lpstr>Development and Evaluation of  Vehicle to Pedestrian (V2P)  Safety Interventions</vt:lpstr>
      <vt:lpstr>Research Questions</vt:lpstr>
      <vt:lpstr>Project Tasks</vt:lpstr>
      <vt:lpstr>Previous Examples</vt:lpstr>
      <vt:lpstr>Automation Trust</vt:lpstr>
      <vt:lpstr>Experiment Overview</vt:lpstr>
      <vt:lpstr>Apparatus</vt:lpstr>
      <vt:lpstr>VASP Reliability</vt:lpstr>
      <vt:lpstr>Apparatus (Current)</vt:lpstr>
      <vt:lpstr>PowerPoint Presentation</vt:lpstr>
      <vt:lpstr>Experiment Setting</vt:lpstr>
      <vt:lpstr>PowerPoint Presentation</vt:lpstr>
      <vt:lpstr>PowerPoint Presentation</vt:lpstr>
      <vt:lpstr>PowerPoint Presentation</vt:lpstr>
      <vt:lpstr>PowerPoint Presentation</vt:lpstr>
      <vt:lpstr>Experiment Protocol</vt:lpstr>
      <vt:lpstr>Next Steps</vt:lpstr>
      <vt:lpstr>PowerPoint Presentation</vt:lpstr>
      <vt:lpstr>Postscript</vt:lpstr>
      <vt:lpstr>Questions?</vt:lpstr>
    </vt:vector>
  </TitlesOfParts>
  <Company>Highway Safety Research Center</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Jonathon Weisenfeld</dc:creator>
  <cp:lastModifiedBy>Michael Clamann</cp:lastModifiedBy>
  <cp:revision>43</cp:revision>
  <dcterms:created xsi:type="dcterms:W3CDTF">2015-12-15T18:50:40Z</dcterms:created>
  <dcterms:modified xsi:type="dcterms:W3CDTF">2018-03-28T13:57:48Z</dcterms:modified>
</cp:coreProperties>
</file>